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l-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C82498-CC48-4E5F-8D7A-3C040733C45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l-CY"/>
          </a:p>
        </p:txBody>
      </p:sp>
      <p:sp>
        <p:nvSpPr>
          <p:cNvPr id="3" name="Υπότιτλος 2">
            <a:extLst>
              <a:ext uri="{FF2B5EF4-FFF2-40B4-BE49-F238E27FC236}">
                <a16:creationId xmlns:a16="http://schemas.microsoft.com/office/drawing/2014/main" id="{36A3B82F-A1FC-4993-8E1B-B4204AD1B6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l-CY"/>
          </a:p>
        </p:txBody>
      </p:sp>
      <p:sp>
        <p:nvSpPr>
          <p:cNvPr id="4" name="Θέση ημερομηνίας 3">
            <a:extLst>
              <a:ext uri="{FF2B5EF4-FFF2-40B4-BE49-F238E27FC236}">
                <a16:creationId xmlns:a16="http://schemas.microsoft.com/office/drawing/2014/main" id="{8A67D10B-8EBC-4A3A-9BF5-E9BF71ADD19E}"/>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5" name="Θέση υποσέλιδου 4">
            <a:extLst>
              <a:ext uri="{FF2B5EF4-FFF2-40B4-BE49-F238E27FC236}">
                <a16:creationId xmlns:a16="http://schemas.microsoft.com/office/drawing/2014/main" id="{0BF04B2A-4CC5-4228-B45B-851E9BB20175}"/>
              </a:ext>
            </a:extLst>
          </p:cNvPr>
          <p:cNvSpPr>
            <a:spLocks noGrp="1"/>
          </p:cNvSpPr>
          <p:nvPr>
            <p:ph type="ftr" sz="quarter" idx="11"/>
          </p:nvPr>
        </p:nvSpPr>
        <p:spPr/>
        <p:txBody>
          <a:bodyPr/>
          <a:lstStyle/>
          <a:p>
            <a:endParaRPr lang="el-CY"/>
          </a:p>
        </p:txBody>
      </p:sp>
      <p:sp>
        <p:nvSpPr>
          <p:cNvPr id="6" name="Θέση αριθμού διαφάνειας 5">
            <a:extLst>
              <a:ext uri="{FF2B5EF4-FFF2-40B4-BE49-F238E27FC236}">
                <a16:creationId xmlns:a16="http://schemas.microsoft.com/office/drawing/2014/main" id="{9773B347-9A91-472B-9F93-12ADBB1FCA59}"/>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133366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3E22EF-D04C-4BAA-B0C5-5C52BAF92CAA}"/>
              </a:ext>
            </a:extLst>
          </p:cNvPr>
          <p:cNvSpPr>
            <a:spLocks noGrp="1"/>
          </p:cNvSpPr>
          <p:nvPr>
            <p:ph type="title"/>
          </p:nvPr>
        </p:nvSpPr>
        <p:spPr/>
        <p:txBody>
          <a:bodyPr/>
          <a:lstStyle/>
          <a:p>
            <a:r>
              <a:rPr lang="el-GR"/>
              <a:t>Κάντε κλικ για να επεξεργαστείτε τον τίτλο υποδείγματος</a:t>
            </a:r>
            <a:endParaRPr lang="el-CY"/>
          </a:p>
        </p:txBody>
      </p:sp>
      <p:sp>
        <p:nvSpPr>
          <p:cNvPr id="3" name="Θέση κατακόρυφου κειμένου 2">
            <a:extLst>
              <a:ext uri="{FF2B5EF4-FFF2-40B4-BE49-F238E27FC236}">
                <a16:creationId xmlns:a16="http://schemas.microsoft.com/office/drawing/2014/main" id="{AA1C8BF8-D8C6-4E8D-9520-265BDAA44A9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4" name="Θέση ημερομηνίας 3">
            <a:extLst>
              <a:ext uri="{FF2B5EF4-FFF2-40B4-BE49-F238E27FC236}">
                <a16:creationId xmlns:a16="http://schemas.microsoft.com/office/drawing/2014/main" id="{3536AB83-B4CF-44FB-A66A-39BC0F5CD7D1}"/>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5" name="Θέση υποσέλιδου 4">
            <a:extLst>
              <a:ext uri="{FF2B5EF4-FFF2-40B4-BE49-F238E27FC236}">
                <a16:creationId xmlns:a16="http://schemas.microsoft.com/office/drawing/2014/main" id="{4C396E4B-394B-4481-9044-13C6296CD52C}"/>
              </a:ext>
            </a:extLst>
          </p:cNvPr>
          <p:cNvSpPr>
            <a:spLocks noGrp="1"/>
          </p:cNvSpPr>
          <p:nvPr>
            <p:ph type="ftr" sz="quarter" idx="11"/>
          </p:nvPr>
        </p:nvSpPr>
        <p:spPr/>
        <p:txBody>
          <a:bodyPr/>
          <a:lstStyle/>
          <a:p>
            <a:endParaRPr lang="el-CY"/>
          </a:p>
        </p:txBody>
      </p:sp>
      <p:sp>
        <p:nvSpPr>
          <p:cNvPr id="6" name="Θέση αριθμού διαφάνειας 5">
            <a:extLst>
              <a:ext uri="{FF2B5EF4-FFF2-40B4-BE49-F238E27FC236}">
                <a16:creationId xmlns:a16="http://schemas.microsoft.com/office/drawing/2014/main" id="{431D84C8-6AAA-49B3-A373-7A177EE0E5F9}"/>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39066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62F5FA5-D76A-4246-B4F2-63A21241CA1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l-CY"/>
          </a:p>
        </p:txBody>
      </p:sp>
      <p:sp>
        <p:nvSpPr>
          <p:cNvPr id="3" name="Θέση κατακόρυφου κειμένου 2">
            <a:extLst>
              <a:ext uri="{FF2B5EF4-FFF2-40B4-BE49-F238E27FC236}">
                <a16:creationId xmlns:a16="http://schemas.microsoft.com/office/drawing/2014/main" id="{DDD7136D-E07B-4B90-B38B-591639E4DA1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4" name="Θέση ημερομηνίας 3">
            <a:extLst>
              <a:ext uri="{FF2B5EF4-FFF2-40B4-BE49-F238E27FC236}">
                <a16:creationId xmlns:a16="http://schemas.microsoft.com/office/drawing/2014/main" id="{DCDFCF07-B960-482B-9100-C5F03B336FF6}"/>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5" name="Θέση υποσέλιδου 4">
            <a:extLst>
              <a:ext uri="{FF2B5EF4-FFF2-40B4-BE49-F238E27FC236}">
                <a16:creationId xmlns:a16="http://schemas.microsoft.com/office/drawing/2014/main" id="{7EFE35BE-2CF7-41E2-B130-10C6FC2BA1F6}"/>
              </a:ext>
            </a:extLst>
          </p:cNvPr>
          <p:cNvSpPr>
            <a:spLocks noGrp="1"/>
          </p:cNvSpPr>
          <p:nvPr>
            <p:ph type="ftr" sz="quarter" idx="11"/>
          </p:nvPr>
        </p:nvSpPr>
        <p:spPr/>
        <p:txBody>
          <a:bodyPr/>
          <a:lstStyle/>
          <a:p>
            <a:endParaRPr lang="el-CY"/>
          </a:p>
        </p:txBody>
      </p:sp>
      <p:sp>
        <p:nvSpPr>
          <p:cNvPr id="6" name="Θέση αριθμού διαφάνειας 5">
            <a:extLst>
              <a:ext uri="{FF2B5EF4-FFF2-40B4-BE49-F238E27FC236}">
                <a16:creationId xmlns:a16="http://schemas.microsoft.com/office/drawing/2014/main" id="{07482F58-7C90-420C-A772-B0B21383DEC6}"/>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118791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BE4812-ACCD-4AFC-9AF9-F16513E4C6CC}"/>
              </a:ext>
            </a:extLst>
          </p:cNvPr>
          <p:cNvSpPr>
            <a:spLocks noGrp="1"/>
          </p:cNvSpPr>
          <p:nvPr>
            <p:ph type="title"/>
          </p:nvPr>
        </p:nvSpPr>
        <p:spPr/>
        <p:txBody>
          <a:bodyPr/>
          <a:lstStyle/>
          <a:p>
            <a:r>
              <a:rPr lang="el-GR"/>
              <a:t>Κάντε κλικ για να επεξεργαστείτε τον τίτλο υποδείγματος</a:t>
            </a:r>
            <a:endParaRPr lang="el-CY"/>
          </a:p>
        </p:txBody>
      </p:sp>
      <p:sp>
        <p:nvSpPr>
          <p:cNvPr id="3" name="Θέση περιεχομένου 2">
            <a:extLst>
              <a:ext uri="{FF2B5EF4-FFF2-40B4-BE49-F238E27FC236}">
                <a16:creationId xmlns:a16="http://schemas.microsoft.com/office/drawing/2014/main" id="{B1182FA8-57AB-47BC-A4CB-2EC4FCE8DFF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4" name="Θέση ημερομηνίας 3">
            <a:extLst>
              <a:ext uri="{FF2B5EF4-FFF2-40B4-BE49-F238E27FC236}">
                <a16:creationId xmlns:a16="http://schemas.microsoft.com/office/drawing/2014/main" id="{B8EBB069-733E-4A74-9FB7-18BD74E539FE}"/>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5" name="Θέση υποσέλιδου 4">
            <a:extLst>
              <a:ext uri="{FF2B5EF4-FFF2-40B4-BE49-F238E27FC236}">
                <a16:creationId xmlns:a16="http://schemas.microsoft.com/office/drawing/2014/main" id="{5383758E-ABB7-48EA-B2AC-C5D709C9087D}"/>
              </a:ext>
            </a:extLst>
          </p:cNvPr>
          <p:cNvSpPr>
            <a:spLocks noGrp="1"/>
          </p:cNvSpPr>
          <p:nvPr>
            <p:ph type="ftr" sz="quarter" idx="11"/>
          </p:nvPr>
        </p:nvSpPr>
        <p:spPr/>
        <p:txBody>
          <a:bodyPr/>
          <a:lstStyle/>
          <a:p>
            <a:endParaRPr lang="el-CY"/>
          </a:p>
        </p:txBody>
      </p:sp>
      <p:sp>
        <p:nvSpPr>
          <p:cNvPr id="6" name="Θέση αριθμού διαφάνειας 5">
            <a:extLst>
              <a:ext uri="{FF2B5EF4-FFF2-40B4-BE49-F238E27FC236}">
                <a16:creationId xmlns:a16="http://schemas.microsoft.com/office/drawing/2014/main" id="{D3044EF2-5D78-4C22-A2E3-41E8E79E9751}"/>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1281882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155C62-AFF7-43CD-B71C-DAA979C6C6C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l-CY"/>
          </a:p>
        </p:txBody>
      </p:sp>
      <p:sp>
        <p:nvSpPr>
          <p:cNvPr id="3" name="Θέση κειμένου 2">
            <a:extLst>
              <a:ext uri="{FF2B5EF4-FFF2-40B4-BE49-F238E27FC236}">
                <a16:creationId xmlns:a16="http://schemas.microsoft.com/office/drawing/2014/main" id="{DFB01A03-30EE-488F-B10D-ECFE813DF4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B4BF905-BFA9-47C0-90AE-B0772427654A}"/>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5" name="Θέση υποσέλιδου 4">
            <a:extLst>
              <a:ext uri="{FF2B5EF4-FFF2-40B4-BE49-F238E27FC236}">
                <a16:creationId xmlns:a16="http://schemas.microsoft.com/office/drawing/2014/main" id="{B15E46ED-9DF5-40A2-B3A2-F7AA500CF9F1}"/>
              </a:ext>
            </a:extLst>
          </p:cNvPr>
          <p:cNvSpPr>
            <a:spLocks noGrp="1"/>
          </p:cNvSpPr>
          <p:nvPr>
            <p:ph type="ftr" sz="quarter" idx="11"/>
          </p:nvPr>
        </p:nvSpPr>
        <p:spPr/>
        <p:txBody>
          <a:bodyPr/>
          <a:lstStyle/>
          <a:p>
            <a:endParaRPr lang="el-CY"/>
          </a:p>
        </p:txBody>
      </p:sp>
      <p:sp>
        <p:nvSpPr>
          <p:cNvPr id="6" name="Θέση αριθμού διαφάνειας 5">
            <a:extLst>
              <a:ext uri="{FF2B5EF4-FFF2-40B4-BE49-F238E27FC236}">
                <a16:creationId xmlns:a16="http://schemas.microsoft.com/office/drawing/2014/main" id="{F37B265A-122A-4CCC-A0E1-496BE5B452A6}"/>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269038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892DC-8600-4165-B023-CD7ACDE3EB51}"/>
              </a:ext>
            </a:extLst>
          </p:cNvPr>
          <p:cNvSpPr>
            <a:spLocks noGrp="1"/>
          </p:cNvSpPr>
          <p:nvPr>
            <p:ph type="title"/>
          </p:nvPr>
        </p:nvSpPr>
        <p:spPr/>
        <p:txBody>
          <a:bodyPr/>
          <a:lstStyle/>
          <a:p>
            <a:r>
              <a:rPr lang="el-GR"/>
              <a:t>Κάντε κλικ για να επεξεργαστείτε τον τίτλο υποδείγματος</a:t>
            </a:r>
            <a:endParaRPr lang="el-CY"/>
          </a:p>
        </p:txBody>
      </p:sp>
      <p:sp>
        <p:nvSpPr>
          <p:cNvPr id="3" name="Θέση περιεχομένου 2">
            <a:extLst>
              <a:ext uri="{FF2B5EF4-FFF2-40B4-BE49-F238E27FC236}">
                <a16:creationId xmlns:a16="http://schemas.microsoft.com/office/drawing/2014/main" id="{44294CA5-AE66-4776-9C6F-AB146EC279C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4" name="Θέση περιεχομένου 3">
            <a:extLst>
              <a:ext uri="{FF2B5EF4-FFF2-40B4-BE49-F238E27FC236}">
                <a16:creationId xmlns:a16="http://schemas.microsoft.com/office/drawing/2014/main" id="{552DAC90-0300-47F1-A5A1-789A052FA85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5" name="Θέση ημερομηνίας 4">
            <a:extLst>
              <a:ext uri="{FF2B5EF4-FFF2-40B4-BE49-F238E27FC236}">
                <a16:creationId xmlns:a16="http://schemas.microsoft.com/office/drawing/2014/main" id="{DF38842D-D88C-4AFF-BBEE-01C69127B017}"/>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6" name="Θέση υποσέλιδου 5">
            <a:extLst>
              <a:ext uri="{FF2B5EF4-FFF2-40B4-BE49-F238E27FC236}">
                <a16:creationId xmlns:a16="http://schemas.microsoft.com/office/drawing/2014/main" id="{CA007ABD-EB49-4462-9177-CB60AD4F6B5C}"/>
              </a:ext>
            </a:extLst>
          </p:cNvPr>
          <p:cNvSpPr>
            <a:spLocks noGrp="1"/>
          </p:cNvSpPr>
          <p:nvPr>
            <p:ph type="ftr" sz="quarter" idx="11"/>
          </p:nvPr>
        </p:nvSpPr>
        <p:spPr/>
        <p:txBody>
          <a:bodyPr/>
          <a:lstStyle/>
          <a:p>
            <a:endParaRPr lang="el-CY"/>
          </a:p>
        </p:txBody>
      </p:sp>
      <p:sp>
        <p:nvSpPr>
          <p:cNvPr id="7" name="Θέση αριθμού διαφάνειας 6">
            <a:extLst>
              <a:ext uri="{FF2B5EF4-FFF2-40B4-BE49-F238E27FC236}">
                <a16:creationId xmlns:a16="http://schemas.microsoft.com/office/drawing/2014/main" id="{F88E00B0-E97D-4ECA-931D-ACF39C210321}"/>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81751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FEC30F-6E44-4C43-AFDC-7DB3DAC50FB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l-CY"/>
          </a:p>
        </p:txBody>
      </p:sp>
      <p:sp>
        <p:nvSpPr>
          <p:cNvPr id="3" name="Θέση κειμένου 2">
            <a:extLst>
              <a:ext uri="{FF2B5EF4-FFF2-40B4-BE49-F238E27FC236}">
                <a16:creationId xmlns:a16="http://schemas.microsoft.com/office/drawing/2014/main" id="{F3E6B3B3-9D02-4E3E-A034-08D7B73DA8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9CF86BB-8101-445C-B559-0018CA8E362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5" name="Θέση κειμένου 4">
            <a:extLst>
              <a:ext uri="{FF2B5EF4-FFF2-40B4-BE49-F238E27FC236}">
                <a16:creationId xmlns:a16="http://schemas.microsoft.com/office/drawing/2014/main" id="{AF104475-EC8C-4432-9E9F-E3EF2B55A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DF718AC-2AD8-4D8B-A97A-E8EB73DE0B0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7" name="Θέση ημερομηνίας 6">
            <a:extLst>
              <a:ext uri="{FF2B5EF4-FFF2-40B4-BE49-F238E27FC236}">
                <a16:creationId xmlns:a16="http://schemas.microsoft.com/office/drawing/2014/main" id="{0938650E-07AD-4964-BE19-38908D70CBAD}"/>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8" name="Θέση υποσέλιδου 7">
            <a:extLst>
              <a:ext uri="{FF2B5EF4-FFF2-40B4-BE49-F238E27FC236}">
                <a16:creationId xmlns:a16="http://schemas.microsoft.com/office/drawing/2014/main" id="{BDED0691-2793-4C27-8FF5-97DB1DFB1731}"/>
              </a:ext>
            </a:extLst>
          </p:cNvPr>
          <p:cNvSpPr>
            <a:spLocks noGrp="1"/>
          </p:cNvSpPr>
          <p:nvPr>
            <p:ph type="ftr" sz="quarter" idx="11"/>
          </p:nvPr>
        </p:nvSpPr>
        <p:spPr/>
        <p:txBody>
          <a:bodyPr/>
          <a:lstStyle/>
          <a:p>
            <a:endParaRPr lang="el-CY"/>
          </a:p>
        </p:txBody>
      </p:sp>
      <p:sp>
        <p:nvSpPr>
          <p:cNvPr id="9" name="Θέση αριθμού διαφάνειας 8">
            <a:extLst>
              <a:ext uri="{FF2B5EF4-FFF2-40B4-BE49-F238E27FC236}">
                <a16:creationId xmlns:a16="http://schemas.microsoft.com/office/drawing/2014/main" id="{ECB34380-7203-497C-961D-52383495EE51}"/>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257198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5B620E-3983-411D-80AF-C8E81887F895}"/>
              </a:ext>
            </a:extLst>
          </p:cNvPr>
          <p:cNvSpPr>
            <a:spLocks noGrp="1"/>
          </p:cNvSpPr>
          <p:nvPr>
            <p:ph type="title"/>
          </p:nvPr>
        </p:nvSpPr>
        <p:spPr/>
        <p:txBody>
          <a:bodyPr/>
          <a:lstStyle/>
          <a:p>
            <a:r>
              <a:rPr lang="el-GR"/>
              <a:t>Κάντε κλικ για να επεξεργαστείτε τον τίτλο υποδείγματος</a:t>
            </a:r>
            <a:endParaRPr lang="el-CY"/>
          </a:p>
        </p:txBody>
      </p:sp>
      <p:sp>
        <p:nvSpPr>
          <p:cNvPr id="3" name="Θέση ημερομηνίας 2">
            <a:extLst>
              <a:ext uri="{FF2B5EF4-FFF2-40B4-BE49-F238E27FC236}">
                <a16:creationId xmlns:a16="http://schemas.microsoft.com/office/drawing/2014/main" id="{1CE7964B-50A7-4734-BF6D-1191167F2271}"/>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4" name="Θέση υποσέλιδου 3">
            <a:extLst>
              <a:ext uri="{FF2B5EF4-FFF2-40B4-BE49-F238E27FC236}">
                <a16:creationId xmlns:a16="http://schemas.microsoft.com/office/drawing/2014/main" id="{DAF7026D-C9B7-4AB5-9870-28B8719DB9A2}"/>
              </a:ext>
            </a:extLst>
          </p:cNvPr>
          <p:cNvSpPr>
            <a:spLocks noGrp="1"/>
          </p:cNvSpPr>
          <p:nvPr>
            <p:ph type="ftr" sz="quarter" idx="11"/>
          </p:nvPr>
        </p:nvSpPr>
        <p:spPr/>
        <p:txBody>
          <a:bodyPr/>
          <a:lstStyle/>
          <a:p>
            <a:endParaRPr lang="el-CY"/>
          </a:p>
        </p:txBody>
      </p:sp>
      <p:sp>
        <p:nvSpPr>
          <p:cNvPr id="5" name="Θέση αριθμού διαφάνειας 4">
            <a:extLst>
              <a:ext uri="{FF2B5EF4-FFF2-40B4-BE49-F238E27FC236}">
                <a16:creationId xmlns:a16="http://schemas.microsoft.com/office/drawing/2014/main" id="{23F8E7F4-8BE2-4D3F-85F0-A74C2F09CC51}"/>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1807480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6FE9A73-6C04-4822-9DB3-81932BE450B9}"/>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3" name="Θέση υποσέλιδου 2">
            <a:extLst>
              <a:ext uri="{FF2B5EF4-FFF2-40B4-BE49-F238E27FC236}">
                <a16:creationId xmlns:a16="http://schemas.microsoft.com/office/drawing/2014/main" id="{F9FF1F56-F5E6-4961-A010-E8391E61A0F7}"/>
              </a:ext>
            </a:extLst>
          </p:cNvPr>
          <p:cNvSpPr>
            <a:spLocks noGrp="1"/>
          </p:cNvSpPr>
          <p:nvPr>
            <p:ph type="ftr" sz="quarter" idx="11"/>
          </p:nvPr>
        </p:nvSpPr>
        <p:spPr/>
        <p:txBody>
          <a:bodyPr/>
          <a:lstStyle/>
          <a:p>
            <a:endParaRPr lang="el-CY"/>
          </a:p>
        </p:txBody>
      </p:sp>
      <p:sp>
        <p:nvSpPr>
          <p:cNvPr id="4" name="Θέση αριθμού διαφάνειας 3">
            <a:extLst>
              <a:ext uri="{FF2B5EF4-FFF2-40B4-BE49-F238E27FC236}">
                <a16:creationId xmlns:a16="http://schemas.microsoft.com/office/drawing/2014/main" id="{76B13E5F-363A-4624-B6DE-3FB9716F654F}"/>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1422542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FDA8C1-B7E5-4AB1-8B37-4C562F4E708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l-CY"/>
          </a:p>
        </p:txBody>
      </p:sp>
      <p:sp>
        <p:nvSpPr>
          <p:cNvPr id="3" name="Θέση περιεχομένου 2">
            <a:extLst>
              <a:ext uri="{FF2B5EF4-FFF2-40B4-BE49-F238E27FC236}">
                <a16:creationId xmlns:a16="http://schemas.microsoft.com/office/drawing/2014/main" id="{805AFB51-C8A2-48AE-9DB3-F75310B53F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4" name="Θέση κειμένου 3">
            <a:extLst>
              <a:ext uri="{FF2B5EF4-FFF2-40B4-BE49-F238E27FC236}">
                <a16:creationId xmlns:a16="http://schemas.microsoft.com/office/drawing/2014/main" id="{B5D00D9F-83CF-49B3-9C9B-C1FC0BF53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C911C7F-41EA-4C70-A22F-A994C3630509}"/>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6" name="Θέση υποσέλιδου 5">
            <a:extLst>
              <a:ext uri="{FF2B5EF4-FFF2-40B4-BE49-F238E27FC236}">
                <a16:creationId xmlns:a16="http://schemas.microsoft.com/office/drawing/2014/main" id="{6E8FE584-1CBF-42D9-AF03-EFC891649490}"/>
              </a:ext>
            </a:extLst>
          </p:cNvPr>
          <p:cNvSpPr>
            <a:spLocks noGrp="1"/>
          </p:cNvSpPr>
          <p:nvPr>
            <p:ph type="ftr" sz="quarter" idx="11"/>
          </p:nvPr>
        </p:nvSpPr>
        <p:spPr/>
        <p:txBody>
          <a:bodyPr/>
          <a:lstStyle/>
          <a:p>
            <a:endParaRPr lang="el-CY"/>
          </a:p>
        </p:txBody>
      </p:sp>
      <p:sp>
        <p:nvSpPr>
          <p:cNvPr id="7" name="Θέση αριθμού διαφάνειας 6">
            <a:extLst>
              <a:ext uri="{FF2B5EF4-FFF2-40B4-BE49-F238E27FC236}">
                <a16:creationId xmlns:a16="http://schemas.microsoft.com/office/drawing/2014/main" id="{BFE04451-27C1-4913-BF86-3ED6706EC7EF}"/>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1481532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966042-D417-46A5-8B45-2DFD60AB03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l-CY"/>
          </a:p>
        </p:txBody>
      </p:sp>
      <p:sp>
        <p:nvSpPr>
          <p:cNvPr id="3" name="Θέση εικόνας 2">
            <a:extLst>
              <a:ext uri="{FF2B5EF4-FFF2-40B4-BE49-F238E27FC236}">
                <a16:creationId xmlns:a16="http://schemas.microsoft.com/office/drawing/2014/main" id="{F813BC54-0A14-4164-BCE0-7BBD54FA5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CY"/>
          </a:p>
        </p:txBody>
      </p:sp>
      <p:sp>
        <p:nvSpPr>
          <p:cNvPr id="4" name="Θέση κειμένου 3">
            <a:extLst>
              <a:ext uri="{FF2B5EF4-FFF2-40B4-BE49-F238E27FC236}">
                <a16:creationId xmlns:a16="http://schemas.microsoft.com/office/drawing/2014/main" id="{E232AD61-B469-4282-BDE2-F5290D8240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962288-D3A0-4723-873D-1380A8B4E719}"/>
              </a:ext>
            </a:extLst>
          </p:cNvPr>
          <p:cNvSpPr>
            <a:spLocks noGrp="1"/>
          </p:cNvSpPr>
          <p:nvPr>
            <p:ph type="dt" sz="half" idx="10"/>
          </p:nvPr>
        </p:nvSpPr>
        <p:spPr/>
        <p:txBody>
          <a:bodyPr/>
          <a:lstStyle/>
          <a:p>
            <a:fld id="{764A70B1-B23E-4122-9AA7-794610DDF454}" type="datetimeFigureOut">
              <a:rPr lang="el-CY" smtClean="0"/>
              <a:t>01/22/2021</a:t>
            </a:fld>
            <a:endParaRPr lang="el-CY"/>
          </a:p>
        </p:txBody>
      </p:sp>
      <p:sp>
        <p:nvSpPr>
          <p:cNvPr id="6" name="Θέση υποσέλιδου 5">
            <a:extLst>
              <a:ext uri="{FF2B5EF4-FFF2-40B4-BE49-F238E27FC236}">
                <a16:creationId xmlns:a16="http://schemas.microsoft.com/office/drawing/2014/main" id="{0ABC2357-E104-468C-A0E4-D7EACC7BD418}"/>
              </a:ext>
            </a:extLst>
          </p:cNvPr>
          <p:cNvSpPr>
            <a:spLocks noGrp="1"/>
          </p:cNvSpPr>
          <p:nvPr>
            <p:ph type="ftr" sz="quarter" idx="11"/>
          </p:nvPr>
        </p:nvSpPr>
        <p:spPr/>
        <p:txBody>
          <a:bodyPr/>
          <a:lstStyle/>
          <a:p>
            <a:endParaRPr lang="el-CY"/>
          </a:p>
        </p:txBody>
      </p:sp>
      <p:sp>
        <p:nvSpPr>
          <p:cNvPr id="7" name="Θέση αριθμού διαφάνειας 6">
            <a:extLst>
              <a:ext uri="{FF2B5EF4-FFF2-40B4-BE49-F238E27FC236}">
                <a16:creationId xmlns:a16="http://schemas.microsoft.com/office/drawing/2014/main" id="{91167DC8-ED64-4B11-85FA-C3D99C0BC68C}"/>
              </a:ext>
            </a:extLst>
          </p:cNvPr>
          <p:cNvSpPr>
            <a:spLocks noGrp="1"/>
          </p:cNvSpPr>
          <p:nvPr>
            <p:ph type="sldNum" sz="quarter" idx="12"/>
          </p:nvPr>
        </p:nvSpPr>
        <p:spPr/>
        <p:txBody>
          <a:bodyPr/>
          <a:lstStyle/>
          <a:p>
            <a:fld id="{4D8C9C5D-BCFA-4690-BE9C-AEA2D72958D3}" type="slidenum">
              <a:rPr lang="el-CY" smtClean="0"/>
              <a:t>‹#›</a:t>
            </a:fld>
            <a:endParaRPr lang="el-CY"/>
          </a:p>
        </p:txBody>
      </p:sp>
    </p:spTree>
    <p:extLst>
      <p:ext uri="{BB962C8B-B14F-4D97-AF65-F5344CB8AC3E}">
        <p14:creationId xmlns:p14="http://schemas.microsoft.com/office/powerpoint/2010/main" val="255010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38E8313-AA88-4153-83D2-DC77F83057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l-CY"/>
          </a:p>
        </p:txBody>
      </p:sp>
      <p:sp>
        <p:nvSpPr>
          <p:cNvPr id="3" name="Θέση κειμένου 2">
            <a:extLst>
              <a:ext uri="{FF2B5EF4-FFF2-40B4-BE49-F238E27FC236}">
                <a16:creationId xmlns:a16="http://schemas.microsoft.com/office/drawing/2014/main" id="{77302DD1-4A24-4A58-9C8F-C13BF8F10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CY"/>
          </a:p>
        </p:txBody>
      </p:sp>
      <p:sp>
        <p:nvSpPr>
          <p:cNvPr id="4" name="Θέση ημερομηνίας 3">
            <a:extLst>
              <a:ext uri="{FF2B5EF4-FFF2-40B4-BE49-F238E27FC236}">
                <a16:creationId xmlns:a16="http://schemas.microsoft.com/office/drawing/2014/main" id="{0B51F631-3A1E-4618-9BC9-B7A3728A2A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A70B1-B23E-4122-9AA7-794610DDF454}" type="datetimeFigureOut">
              <a:rPr lang="el-CY" smtClean="0"/>
              <a:t>01/22/2021</a:t>
            </a:fld>
            <a:endParaRPr lang="el-CY"/>
          </a:p>
        </p:txBody>
      </p:sp>
      <p:sp>
        <p:nvSpPr>
          <p:cNvPr id="5" name="Θέση υποσέλιδου 4">
            <a:extLst>
              <a:ext uri="{FF2B5EF4-FFF2-40B4-BE49-F238E27FC236}">
                <a16:creationId xmlns:a16="http://schemas.microsoft.com/office/drawing/2014/main" id="{35CC7901-DB25-49B4-A2BE-0FE4646953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CY"/>
          </a:p>
        </p:txBody>
      </p:sp>
      <p:sp>
        <p:nvSpPr>
          <p:cNvPr id="6" name="Θέση αριθμού διαφάνειας 5">
            <a:extLst>
              <a:ext uri="{FF2B5EF4-FFF2-40B4-BE49-F238E27FC236}">
                <a16:creationId xmlns:a16="http://schemas.microsoft.com/office/drawing/2014/main" id="{E2D13258-58B9-4532-8320-0BB62D8C05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C9C5D-BCFA-4690-BE9C-AEA2D72958D3}" type="slidenum">
              <a:rPr lang="el-CY" smtClean="0"/>
              <a:t>‹#›</a:t>
            </a:fld>
            <a:endParaRPr lang="el-CY"/>
          </a:p>
        </p:txBody>
      </p:sp>
    </p:spTree>
    <p:extLst>
      <p:ext uri="{BB962C8B-B14F-4D97-AF65-F5344CB8AC3E}">
        <p14:creationId xmlns:p14="http://schemas.microsoft.com/office/powerpoint/2010/main" val="475538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s.wikipedia.org/wiki/Akritai"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DD511606-DFA6-4BD2-A8CA-3A7F16CB9F53}"/>
              </a:ext>
            </a:extLst>
          </p:cNvPr>
          <p:cNvSpPr>
            <a:spLocks noGrp="1"/>
          </p:cNvSpPr>
          <p:nvPr>
            <p:ph type="ctrTitle"/>
          </p:nvPr>
        </p:nvSpPr>
        <p:spPr>
          <a:xfrm>
            <a:off x="908454" y="1360481"/>
            <a:ext cx="4605340" cy="2387600"/>
          </a:xfrm>
        </p:spPr>
        <p:txBody>
          <a:bodyPr>
            <a:normAutofit/>
          </a:bodyPr>
          <a:lstStyle/>
          <a:p>
            <a:r>
              <a:rPr lang="el-GR" sz="5000" b="1" dirty="0">
                <a:solidFill>
                  <a:schemeClr val="bg1"/>
                </a:solidFill>
              </a:rPr>
              <a:t> Ακριτικά Τραγούδια</a:t>
            </a:r>
            <a:br>
              <a:rPr lang="el-GR" sz="5000" b="1" dirty="0">
                <a:solidFill>
                  <a:schemeClr val="bg1"/>
                </a:solidFill>
              </a:rPr>
            </a:br>
            <a:endParaRPr lang="el-CY" sz="5000" b="1" dirty="0">
              <a:solidFill>
                <a:schemeClr val="bg1"/>
              </a:solidFill>
            </a:endParaRPr>
          </a:p>
        </p:txBody>
      </p:sp>
      <p:sp>
        <p:nvSpPr>
          <p:cNvPr id="3" name="Υπότιτλος 2">
            <a:extLst>
              <a:ext uri="{FF2B5EF4-FFF2-40B4-BE49-F238E27FC236}">
                <a16:creationId xmlns:a16="http://schemas.microsoft.com/office/drawing/2014/main" id="{02AD94D8-9E31-4DCB-A638-00A3B6867F04}"/>
              </a:ext>
            </a:extLst>
          </p:cNvPr>
          <p:cNvSpPr>
            <a:spLocks noGrp="1"/>
          </p:cNvSpPr>
          <p:nvPr>
            <p:ph type="subTitle" idx="1"/>
          </p:nvPr>
        </p:nvSpPr>
        <p:spPr>
          <a:xfrm>
            <a:off x="908454" y="3840156"/>
            <a:ext cx="4605340" cy="1655762"/>
          </a:xfrm>
        </p:spPr>
        <p:txBody>
          <a:bodyPr>
            <a:normAutofit fontScale="92500" lnSpcReduction="10000"/>
          </a:bodyPr>
          <a:lstStyle/>
          <a:p>
            <a:pPr algn="l"/>
            <a:endParaRPr lang="el-GR" sz="2000" dirty="0">
              <a:solidFill>
                <a:schemeClr val="bg1"/>
              </a:solidFill>
            </a:endParaRPr>
          </a:p>
          <a:p>
            <a:pPr algn="l"/>
            <a:endParaRPr lang="el-GR" sz="2000" dirty="0">
              <a:solidFill>
                <a:schemeClr val="bg1"/>
              </a:solidFill>
            </a:endParaRPr>
          </a:p>
          <a:p>
            <a:pPr algn="l"/>
            <a:r>
              <a:rPr lang="el-GR" sz="2000" dirty="0">
                <a:solidFill>
                  <a:schemeClr val="bg1"/>
                </a:solidFill>
              </a:rPr>
              <a:t>Ορφέας Βάκχος</a:t>
            </a:r>
            <a:r>
              <a:rPr lang="en-GB" sz="2000" dirty="0">
                <a:solidFill>
                  <a:schemeClr val="bg1"/>
                </a:solidFill>
              </a:rPr>
              <a:t>                                                                     </a:t>
            </a:r>
            <a:r>
              <a:rPr lang="el-GR" sz="2000" dirty="0">
                <a:solidFill>
                  <a:schemeClr val="bg1"/>
                </a:solidFill>
              </a:rPr>
              <a:t>                    Ιστορία</a:t>
            </a:r>
          </a:p>
          <a:p>
            <a:pPr algn="l"/>
            <a:r>
              <a:rPr lang="el-GR" sz="2000" dirty="0">
                <a:solidFill>
                  <a:schemeClr val="bg1"/>
                </a:solidFill>
              </a:rPr>
              <a:t>Ε΄1</a:t>
            </a:r>
          </a:p>
        </p:txBody>
      </p:sp>
      <p:pic>
        <p:nvPicPr>
          <p:cNvPr id="5" name="Εικόνα 4" descr="Εικόνα που περιέχει κείμενο&#10;&#10;Περιγραφή που δημιουργήθηκε αυτόματα">
            <a:extLst>
              <a:ext uri="{FF2B5EF4-FFF2-40B4-BE49-F238E27FC236}">
                <a16:creationId xmlns:a16="http://schemas.microsoft.com/office/drawing/2014/main" id="{37725379-797D-427C-8EA9-4B41ABB12F1D}"/>
              </a:ext>
            </a:extLst>
          </p:cNvPr>
          <p:cNvPicPr>
            <a:picLocks noChangeAspect="1"/>
          </p:cNvPicPr>
          <p:nvPr/>
        </p:nvPicPr>
        <p:blipFill rotWithShape="1">
          <a:blip r:embed="rId2">
            <a:alphaModFix/>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526" r="29693"/>
          <a:stretch/>
        </p:blipFill>
        <p:spPr>
          <a:xfrm>
            <a:off x="6096000" y="1197768"/>
            <a:ext cx="5641188" cy="4522035"/>
          </a:xfrm>
          <a:prstGeom prst="rect">
            <a:avLst/>
          </a:prstGeom>
        </p:spPr>
      </p:pic>
      <p:sp>
        <p:nvSpPr>
          <p:cNvPr id="13" name="Rectangle 12">
            <a:extLst>
              <a:ext uri="{FF2B5EF4-FFF2-40B4-BE49-F238E27FC236}">
                <a16:creationId xmlns:a16="http://schemas.microsoft.com/office/drawing/2014/main" id="{D84C2E9E-0B5D-4B5F-9A1F-70EBDCE39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461" y="1197769"/>
            <a:ext cx="10987078"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3844456-1FFF-4048-89A7-8A28C0F35343}"/>
              </a:ext>
            </a:extLst>
          </p:cNvPr>
          <p:cNvSpPr txBox="1"/>
          <p:nvPr/>
        </p:nvSpPr>
        <p:spPr>
          <a:xfrm>
            <a:off x="8848440" y="5600670"/>
            <a:ext cx="2869695" cy="200055"/>
          </a:xfrm>
          <a:prstGeom prst="rect">
            <a:avLst/>
          </a:prstGeom>
          <a:solidFill>
            <a:srgbClr val="000000"/>
          </a:solidFill>
        </p:spPr>
        <p:txBody>
          <a:bodyPr wrap="none" rtlCol="0">
            <a:spAutoFit/>
          </a:bodyPr>
          <a:lstStyle/>
          <a:p>
            <a:pPr algn="r">
              <a:spcAft>
                <a:spcPts val="600"/>
              </a:spcAft>
            </a:pPr>
            <a:r>
              <a:rPr lang="el-CY" sz="700">
                <a:solidFill>
                  <a:srgbClr val="FFFFFF"/>
                </a:solidFill>
                <a:hlinkClick r:id="rId3" tooltip="https://es.wikipedia.org/wiki/Akritai">
                  <a:extLst>
                    <a:ext uri="{A12FA001-AC4F-418D-AE19-62706E023703}">
                      <ahyp:hlinkClr xmlns:ahyp="http://schemas.microsoft.com/office/drawing/2018/hyperlinkcolor" val="tx"/>
                    </a:ext>
                  </a:extLst>
                </a:hlinkClick>
              </a:rPr>
              <a:t>Αυτή η φωτογραφία</a:t>
            </a:r>
            <a:r>
              <a:rPr lang="el-CY" sz="700">
                <a:solidFill>
                  <a:srgbClr val="FFFFFF"/>
                </a:solidFill>
              </a:rPr>
              <a:t> από Άγνωστος συντάκτης με άδεια χρήσης </a:t>
            </a:r>
            <a:r>
              <a:rPr lang="el-CY"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l-CY" sz="700">
              <a:solidFill>
                <a:srgbClr val="FFFFFF"/>
              </a:solidFill>
            </a:endParaRPr>
          </a:p>
        </p:txBody>
      </p:sp>
    </p:spTree>
    <p:extLst>
      <p:ext uri="{BB962C8B-B14F-4D97-AF65-F5344CB8AC3E}">
        <p14:creationId xmlns:p14="http://schemas.microsoft.com/office/powerpoint/2010/main" val="2611789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452B27BA-7358-49E7-B48B-27F9BD21E193}"/>
              </a:ext>
            </a:extLst>
          </p:cNvPr>
          <p:cNvSpPr>
            <a:spLocks noGrp="1"/>
          </p:cNvSpPr>
          <p:nvPr>
            <p:ph type="body" idx="1"/>
          </p:nvPr>
        </p:nvSpPr>
        <p:spPr>
          <a:xfrm>
            <a:off x="839787" y="427398"/>
            <a:ext cx="5157787" cy="823912"/>
          </a:xfrm>
        </p:spPr>
        <p:txBody>
          <a:bodyPr>
            <a:normAutofit/>
          </a:bodyPr>
          <a:lstStyle/>
          <a:p>
            <a:pPr algn="ctr"/>
            <a:r>
              <a:rPr lang="el-GR" sz="4000" dirty="0"/>
              <a:t>ΑΚΡΙΤΕΣ</a:t>
            </a:r>
            <a:endParaRPr lang="el-CY" sz="4000" dirty="0"/>
          </a:p>
        </p:txBody>
      </p:sp>
      <p:sp>
        <p:nvSpPr>
          <p:cNvPr id="4" name="Θέση περιεχομένου 3">
            <a:extLst>
              <a:ext uri="{FF2B5EF4-FFF2-40B4-BE49-F238E27FC236}">
                <a16:creationId xmlns:a16="http://schemas.microsoft.com/office/drawing/2014/main" id="{05C4EF47-36F3-4FE5-9DCE-7AA2029AD064}"/>
              </a:ext>
            </a:extLst>
          </p:cNvPr>
          <p:cNvSpPr>
            <a:spLocks noGrp="1"/>
          </p:cNvSpPr>
          <p:nvPr>
            <p:ph sz="half" idx="2"/>
          </p:nvPr>
        </p:nvSpPr>
        <p:spPr>
          <a:xfrm>
            <a:off x="188537" y="1503576"/>
            <a:ext cx="5497954" cy="5248244"/>
          </a:xfrm>
        </p:spPr>
        <p:txBody>
          <a:bodyPr>
            <a:normAutofit/>
          </a:bodyPr>
          <a:lstStyle/>
          <a:p>
            <a:pPr algn="just"/>
            <a:r>
              <a:rPr lang="el-GR" sz="2000" i="1" dirty="0">
                <a:solidFill>
                  <a:schemeClr val="bg2">
                    <a:lumMod val="10000"/>
                  </a:schemeClr>
                </a:solidFill>
                <a:effectLst/>
                <a:latin typeface="+mj-lt"/>
              </a:rPr>
              <a:t>Οι Ακρίτες ήταν μισθοφόροι, φρουροί των ανατολικών συνόρων της βυζαντινής αυτοκρατορίας και στα τραγούδια τους παρουσιάζονται ως ήρωες και πολεμιστές με ικανότητες, οι οποίοι πολεμούσαν με τους Άραβες.</a:t>
            </a:r>
          </a:p>
          <a:p>
            <a:pPr marL="0" indent="0" algn="just">
              <a:buNone/>
            </a:pPr>
            <a:br>
              <a:rPr lang="el-GR" sz="2000" i="1" dirty="0">
                <a:solidFill>
                  <a:schemeClr val="bg2">
                    <a:lumMod val="10000"/>
                  </a:schemeClr>
                </a:solidFill>
                <a:latin typeface="+mj-lt"/>
              </a:rPr>
            </a:br>
            <a:endParaRPr lang="el-CY" sz="2000" i="1" dirty="0">
              <a:solidFill>
                <a:schemeClr val="bg2">
                  <a:lumMod val="10000"/>
                </a:schemeClr>
              </a:solidFill>
              <a:latin typeface="+mj-lt"/>
            </a:endParaRPr>
          </a:p>
        </p:txBody>
      </p:sp>
      <p:sp>
        <p:nvSpPr>
          <p:cNvPr id="5" name="Θέση κειμένου 4">
            <a:extLst>
              <a:ext uri="{FF2B5EF4-FFF2-40B4-BE49-F238E27FC236}">
                <a16:creationId xmlns:a16="http://schemas.microsoft.com/office/drawing/2014/main" id="{7EE54CE8-64D3-46FE-B492-CF362568013A}"/>
              </a:ext>
            </a:extLst>
          </p:cNvPr>
          <p:cNvSpPr>
            <a:spLocks noGrp="1"/>
          </p:cNvSpPr>
          <p:nvPr>
            <p:ph type="body" sz="quarter" idx="3"/>
          </p:nvPr>
        </p:nvSpPr>
        <p:spPr>
          <a:xfrm>
            <a:off x="5997574" y="427398"/>
            <a:ext cx="5183188" cy="823912"/>
          </a:xfrm>
        </p:spPr>
        <p:txBody>
          <a:bodyPr>
            <a:normAutofit/>
          </a:bodyPr>
          <a:lstStyle/>
          <a:p>
            <a:pPr algn="ctr"/>
            <a:r>
              <a:rPr lang="el-GR" sz="4000" dirty="0"/>
              <a:t>ΑΚΡΙΤΙΚΑ ΤΡΑΓΟΥΔΙΑ</a:t>
            </a:r>
            <a:endParaRPr lang="el-CY" sz="4000" dirty="0"/>
          </a:p>
        </p:txBody>
      </p:sp>
      <p:sp>
        <p:nvSpPr>
          <p:cNvPr id="6" name="Θέση περιεχομένου 5">
            <a:extLst>
              <a:ext uri="{FF2B5EF4-FFF2-40B4-BE49-F238E27FC236}">
                <a16:creationId xmlns:a16="http://schemas.microsoft.com/office/drawing/2014/main" id="{E40255B1-CF80-4A75-8DAE-C17F6563E3BE}"/>
              </a:ext>
            </a:extLst>
          </p:cNvPr>
          <p:cNvSpPr>
            <a:spLocks noGrp="1"/>
          </p:cNvSpPr>
          <p:nvPr>
            <p:ph sz="quarter" idx="4"/>
          </p:nvPr>
        </p:nvSpPr>
        <p:spPr>
          <a:xfrm>
            <a:off x="6172200" y="1338606"/>
            <a:ext cx="5183188" cy="4851057"/>
          </a:xfrm>
        </p:spPr>
        <p:txBody>
          <a:bodyPr>
            <a:normAutofit/>
          </a:bodyPr>
          <a:lstStyle/>
          <a:p>
            <a:pPr algn="just"/>
            <a:r>
              <a:rPr lang="el-GR" sz="2000" i="1" dirty="0">
                <a:solidFill>
                  <a:schemeClr val="bg2">
                    <a:lumMod val="10000"/>
                  </a:schemeClr>
                </a:solidFill>
                <a:latin typeface="+mj-lt"/>
              </a:rPr>
              <a:t>Τα ακριτικά τραγούδια ονομάζονται αυτά που αναφέρονται στα κατορθώματα των ακριτών. Θεωρούνται τα παλαιότερα δημοτικά τραγούδια που σώζονται και συγγενεύουν με το έμμετρο αφήγημα του 12ου αι., το γνωστό ως «Έπος του Διγενή Ακρίτα».</a:t>
            </a:r>
            <a:r>
              <a:rPr lang="el-GR" sz="2000" b="0" i="0" dirty="0">
                <a:solidFill>
                  <a:srgbClr val="405470"/>
                </a:solidFill>
                <a:effectLst/>
                <a:latin typeface="+mj-lt"/>
              </a:rPr>
              <a:t> </a:t>
            </a:r>
          </a:p>
          <a:p>
            <a:pPr algn="just"/>
            <a:r>
              <a:rPr lang="el-GR" sz="2000" b="0" i="1" dirty="0">
                <a:solidFill>
                  <a:schemeClr val="bg2">
                    <a:lumMod val="10000"/>
                  </a:schemeClr>
                </a:solidFill>
                <a:effectLst/>
                <a:latin typeface="+mj-lt"/>
              </a:rPr>
              <a:t>Γύρω από τα κατορθώματά τους, άρχισαν να διαμορφώνονται διάφοροι θρύλοι και να σχηματίζεται κύκλος από δημοτικά τραγούδια με επική μορφή. Ο επικός αυτός κύκλος σώθηκε σε πολλές περιοχές όπως του Πόντου, της Καππαδοκίας, της Κρήτης και της Κύπρου. Το παλαιότερο σωζόμενο ακριτικό τραγούδι είναι το «Άσμα του </a:t>
            </a:r>
            <a:r>
              <a:rPr lang="el-GR" sz="2000" b="0" i="1" dirty="0" err="1">
                <a:solidFill>
                  <a:schemeClr val="bg2">
                    <a:lumMod val="10000"/>
                  </a:schemeClr>
                </a:solidFill>
                <a:effectLst/>
                <a:latin typeface="+mj-lt"/>
              </a:rPr>
              <a:t>Αρμούρη</a:t>
            </a:r>
            <a:r>
              <a:rPr lang="el-GR" sz="2000" b="0" i="1" dirty="0">
                <a:solidFill>
                  <a:schemeClr val="bg2">
                    <a:lumMod val="10000"/>
                  </a:schemeClr>
                </a:solidFill>
                <a:effectLst/>
                <a:latin typeface="+mj-lt"/>
              </a:rPr>
              <a:t>» που παραδίδεται σε χειρόγραφο του 15ου αι. </a:t>
            </a:r>
            <a:endParaRPr lang="el-CY" sz="2000" i="1" dirty="0">
              <a:solidFill>
                <a:schemeClr val="bg2">
                  <a:lumMod val="10000"/>
                </a:schemeClr>
              </a:solidFill>
              <a:latin typeface="+mj-lt"/>
            </a:endParaRPr>
          </a:p>
        </p:txBody>
      </p:sp>
      <p:pic>
        <p:nvPicPr>
          <p:cNvPr id="1026" name="Picture 2" descr="Ακρίτες: Μεσαιωνικός Ελληνισμός εναντίον Ισλάμ | Pronews">
            <a:extLst>
              <a:ext uri="{FF2B5EF4-FFF2-40B4-BE49-F238E27FC236}">
                <a16:creationId xmlns:a16="http://schemas.microsoft.com/office/drawing/2014/main" id="{6736EA3A-2078-4B31-859F-D5E160FB1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922" y="3428999"/>
            <a:ext cx="5373184" cy="2760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948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B231EA-2B89-4661-84C3-7E0FAB77E0AB}"/>
              </a:ext>
            </a:extLst>
          </p:cNvPr>
          <p:cNvSpPr>
            <a:spLocks noGrp="1"/>
          </p:cNvSpPr>
          <p:nvPr>
            <p:ph type="title"/>
          </p:nvPr>
        </p:nvSpPr>
        <p:spPr>
          <a:xfrm>
            <a:off x="6289158" y="803325"/>
            <a:ext cx="5259707" cy="1325563"/>
          </a:xfrm>
        </p:spPr>
        <p:txBody>
          <a:bodyPr vert="horz" lIns="91440" tIns="45720" rIns="91440" bIns="45720" rtlCol="0" anchor="ctr">
            <a:normAutofit/>
          </a:bodyPr>
          <a:lstStyle/>
          <a:p>
            <a:r>
              <a:rPr lang="en-US" dirty="0"/>
              <a:t>ΔΗΜΟΤΙΚΑ ΤΡΑΓΟΥΔΙΑ</a:t>
            </a:r>
          </a:p>
        </p:txBody>
      </p:sp>
      <p:sp>
        <p:nvSpPr>
          <p:cNvPr id="23" name="Freeform: Shape 22">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Θέση περιεχομένου 5" descr="Εικόνα που περιέχει εσωτερικό, ριγέ, δέρμα&#10;&#10;Περιγραφή που δημιουργήθηκε αυτόματα">
            <a:extLst>
              <a:ext uri="{FF2B5EF4-FFF2-40B4-BE49-F238E27FC236}">
                <a16:creationId xmlns:a16="http://schemas.microsoft.com/office/drawing/2014/main" id="{FB51213B-A508-4C13-89DE-24B2E1B5F6AD}"/>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7570" r="7327"/>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Θέση περιεχομένου 2">
            <a:extLst>
              <a:ext uri="{FF2B5EF4-FFF2-40B4-BE49-F238E27FC236}">
                <a16:creationId xmlns:a16="http://schemas.microsoft.com/office/drawing/2014/main" id="{3866E2AE-65D6-43FD-904A-34FF04B2A7C2}"/>
              </a:ext>
            </a:extLst>
          </p:cNvPr>
          <p:cNvSpPr>
            <a:spLocks noGrp="1"/>
          </p:cNvSpPr>
          <p:nvPr>
            <p:ph sz="half" idx="1"/>
          </p:nvPr>
        </p:nvSpPr>
        <p:spPr>
          <a:xfrm>
            <a:off x="6289157" y="2279018"/>
            <a:ext cx="5403489" cy="4228786"/>
          </a:xfrm>
        </p:spPr>
        <p:txBody>
          <a:bodyPr vert="horz" lIns="91440" tIns="45720" rIns="91440" bIns="45720" rtlCol="0" anchor="t">
            <a:normAutofit fontScale="62500" lnSpcReduction="20000"/>
          </a:bodyPr>
          <a:lstStyle/>
          <a:p>
            <a:pPr marL="0" indent="0" algn="ctr" fontAlgn="base">
              <a:buNone/>
            </a:pPr>
            <a:r>
              <a:rPr lang="en-US" sz="3200" b="1" i="1" u="sng" dirty="0">
                <a:effectLst>
                  <a:outerShdw blurRad="38100" dist="38100" dir="2700000" algn="tl">
                    <a:srgbClr val="000000">
                      <a:alpha val="43137"/>
                    </a:srgbClr>
                  </a:outerShdw>
                </a:effectLst>
              </a:rPr>
              <a:t>Ο </a:t>
            </a:r>
            <a:r>
              <a:rPr lang="en-US" sz="3200" b="1" i="1" u="sng" dirty="0" err="1">
                <a:effectLst>
                  <a:outerShdw blurRad="38100" dist="38100" dir="2700000" algn="tl">
                    <a:srgbClr val="000000">
                      <a:alpha val="43137"/>
                    </a:srgbClr>
                  </a:outerShdw>
                </a:effectLst>
              </a:rPr>
              <a:t>Διγενής</a:t>
            </a:r>
            <a:r>
              <a:rPr lang="el-GR" sz="3200" b="1" i="1" u="sng" dirty="0">
                <a:effectLst>
                  <a:outerShdw blurRad="38100" dist="38100" dir="2700000" algn="tl">
                    <a:srgbClr val="000000">
                      <a:alpha val="43137"/>
                    </a:srgbClr>
                  </a:outerShdw>
                </a:effectLst>
              </a:rPr>
              <a:t> κι </a:t>
            </a:r>
            <a:r>
              <a:rPr lang="en-US" sz="3200" b="1" i="1" u="sng" dirty="0">
                <a:effectLst>
                  <a:outerShdw blurRad="38100" dist="38100" dir="2700000" algn="tl">
                    <a:srgbClr val="000000">
                      <a:alpha val="43137"/>
                    </a:srgbClr>
                  </a:outerShdw>
                </a:effectLst>
              </a:rPr>
              <a:t>ο </a:t>
            </a:r>
            <a:r>
              <a:rPr lang="en-US" sz="3200" b="1" i="1" u="sng" dirty="0" err="1">
                <a:effectLst>
                  <a:outerShdw blurRad="38100" dist="38100" dir="2700000" algn="tl">
                    <a:srgbClr val="000000">
                      <a:alpha val="43137"/>
                    </a:srgbClr>
                  </a:outerShdw>
                </a:effectLst>
              </a:rPr>
              <a:t>Χάρος</a:t>
            </a:r>
            <a:endParaRPr lang="en-US" sz="3200" b="1" i="1" u="sng" dirty="0">
              <a:effectLst>
                <a:outerShdw blurRad="38100" dist="38100" dir="2700000" algn="tl">
                  <a:srgbClr val="000000">
                    <a:alpha val="43137"/>
                  </a:srgbClr>
                </a:outerShdw>
              </a:effectLst>
            </a:endParaRPr>
          </a:p>
          <a:p>
            <a:pPr marL="0" algn="ctr" fontAlgn="base"/>
            <a:endParaRPr lang="en-US" sz="900" b="1" i="1" u="sng" dirty="0"/>
          </a:p>
          <a:p>
            <a:pPr marL="0" indent="0" fontAlgn="base">
              <a:buNone/>
            </a:pPr>
            <a:r>
              <a:rPr lang="en-US" sz="2500" b="1" i="0" dirty="0">
                <a:effectLst/>
              </a:rPr>
              <a:t>Ο </a:t>
            </a:r>
            <a:r>
              <a:rPr lang="en-US" sz="2500" b="1" i="0" dirty="0" err="1">
                <a:effectLst/>
              </a:rPr>
              <a:t>Διγενής</a:t>
            </a:r>
            <a:r>
              <a:rPr lang="en-US" sz="2500" b="1" i="0" dirty="0">
                <a:effectLst/>
              </a:rPr>
              <a:t> </a:t>
            </a:r>
            <a:r>
              <a:rPr lang="en-US" sz="2500" b="1" i="0" dirty="0" err="1">
                <a:effectLst/>
              </a:rPr>
              <a:t>ψυχομ</a:t>
            </a:r>
            <a:r>
              <a:rPr lang="en-US" sz="2500" b="1" i="0" dirty="0">
                <a:effectLst/>
              </a:rPr>
              <a:t>αχεί κι η γη τονε τρομάσσει.</a:t>
            </a:r>
            <a:endParaRPr lang="en-US" sz="2500" b="0" i="0" dirty="0">
              <a:effectLst/>
            </a:endParaRPr>
          </a:p>
          <a:p>
            <a:pPr marL="0" indent="0" fontAlgn="base">
              <a:buNone/>
            </a:pPr>
            <a:r>
              <a:rPr lang="en-US" sz="2500" b="1" i="0" dirty="0" err="1">
                <a:effectLst/>
              </a:rPr>
              <a:t>Βροντά</a:t>
            </a:r>
            <a:r>
              <a:rPr lang="en-US" sz="2500" b="1" i="0" dirty="0">
                <a:effectLst/>
              </a:rPr>
              <a:t> </a:t>
            </a:r>
            <a:r>
              <a:rPr lang="en-US" sz="2500" b="1" i="0" dirty="0" err="1">
                <a:effectLst/>
              </a:rPr>
              <a:t>κι</a:t>
            </a:r>
            <a:r>
              <a:rPr lang="en-US" sz="2500" b="1" i="0" dirty="0">
                <a:effectLst/>
              </a:rPr>
              <a:t> α</a:t>
            </a:r>
            <a:r>
              <a:rPr lang="en-US" sz="2500" b="1" i="0" dirty="0" err="1">
                <a:effectLst/>
              </a:rPr>
              <a:t>στράφτει</a:t>
            </a:r>
            <a:r>
              <a:rPr lang="en-US" sz="2500" b="1" i="0" dirty="0">
                <a:effectLst/>
              </a:rPr>
              <a:t> ο </a:t>
            </a:r>
            <a:r>
              <a:rPr lang="en-US" sz="2500" b="1" i="0" dirty="0" err="1">
                <a:effectLst/>
              </a:rPr>
              <a:t>ουρ</a:t>
            </a:r>
            <a:r>
              <a:rPr lang="en-US" sz="2500" b="1" i="0" dirty="0">
                <a:effectLst/>
              </a:rPr>
              <a:t>ανός και σειέτ’ ο απάνω κόσμος</a:t>
            </a:r>
            <a:endParaRPr lang="el-GR" sz="2500" b="1" i="0" dirty="0">
              <a:effectLst/>
            </a:endParaRPr>
          </a:p>
          <a:p>
            <a:pPr marL="0" indent="0" fontAlgn="base">
              <a:buNone/>
            </a:pPr>
            <a:r>
              <a:rPr lang="el-GR" sz="2500" b="1" i="0" dirty="0">
                <a:effectLst/>
              </a:rPr>
              <a:t> </a:t>
            </a:r>
            <a:r>
              <a:rPr lang="en-US" sz="2500" b="1" i="0" dirty="0" err="1">
                <a:effectLst/>
              </a:rPr>
              <a:t>κι</a:t>
            </a:r>
            <a:r>
              <a:rPr lang="en-US" sz="2500" b="1" i="0" dirty="0">
                <a:effectLst/>
              </a:rPr>
              <a:t> ο κάτω κόσμος άνοιξε και τρίζουν τα θεμέλια,</a:t>
            </a:r>
            <a:endParaRPr lang="en-US" sz="2500" b="0" i="0" dirty="0">
              <a:effectLst/>
            </a:endParaRPr>
          </a:p>
          <a:p>
            <a:pPr marL="0" indent="0" fontAlgn="base">
              <a:buNone/>
            </a:pPr>
            <a:r>
              <a:rPr lang="en-US" sz="2500" b="1" i="0" dirty="0" err="1">
                <a:effectLst/>
              </a:rPr>
              <a:t>κι</a:t>
            </a:r>
            <a:r>
              <a:rPr lang="en-US" sz="2500" b="1" i="0" dirty="0">
                <a:effectLst/>
              </a:rPr>
              <a:t> η π</a:t>
            </a:r>
            <a:r>
              <a:rPr lang="en-US" sz="2500" b="1" i="0" dirty="0" err="1">
                <a:effectLst/>
              </a:rPr>
              <a:t>λάκ</a:t>
            </a:r>
            <a:r>
              <a:rPr lang="en-US" sz="2500" b="1" i="0" dirty="0">
                <a:effectLst/>
              </a:rPr>
              <a:t>α τον ανατριχιά πως θα τονε σκεπάσει,</a:t>
            </a:r>
            <a:endParaRPr lang="en-US" sz="2500" b="0" i="0" dirty="0">
              <a:effectLst/>
            </a:endParaRPr>
          </a:p>
          <a:p>
            <a:pPr marL="0" indent="0" fontAlgn="base">
              <a:buNone/>
            </a:pPr>
            <a:r>
              <a:rPr lang="en-US" sz="2500" b="1" i="0" dirty="0">
                <a:effectLst/>
              </a:rPr>
              <a:t>π</a:t>
            </a:r>
            <a:r>
              <a:rPr lang="en-US" sz="2500" b="1" i="0" dirty="0" err="1">
                <a:effectLst/>
              </a:rPr>
              <a:t>ως</a:t>
            </a:r>
            <a:r>
              <a:rPr lang="en-US" sz="2500" b="1" i="0" dirty="0">
                <a:effectLst/>
              </a:rPr>
              <a:t> θα </a:t>
            </a:r>
            <a:r>
              <a:rPr lang="en-US" sz="2500" b="1" i="0" dirty="0" err="1">
                <a:effectLst/>
              </a:rPr>
              <a:t>σκε</a:t>
            </a:r>
            <a:r>
              <a:rPr lang="en-US" sz="2500" b="1" i="0" dirty="0">
                <a:effectLst/>
              </a:rPr>
              <a:t>πάσει τον αητό τση γης τον αντρειωμένο.</a:t>
            </a:r>
            <a:endParaRPr lang="en-US" sz="2500" b="0" i="0" dirty="0">
              <a:effectLst/>
            </a:endParaRPr>
          </a:p>
          <a:p>
            <a:pPr marL="0" indent="0" fontAlgn="base">
              <a:buNone/>
            </a:pPr>
            <a:r>
              <a:rPr lang="en-US" sz="2500" b="1" i="0" dirty="0">
                <a:effectLst/>
              </a:rPr>
              <a:t>Σπ</a:t>
            </a:r>
            <a:r>
              <a:rPr lang="en-US" sz="2500" b="1" i="0" dirty="0" err="1">
                <a:effectLst/>
              </a:rPr>
              <a:t>ίτι</a:t>
            </a:r>
            <a:r>
              <a:rPr lang="en-US" sz="2500" b="1" i="0" dirty="0">
                <a:effectLst/>
              </a:rPr>
              <a:t> </a:t>
            </a:r>
            <a:r>
              <a:rPr lang="en-US" sz="2500" b="1" i="0" dirty="0" err="1">
                <a:effectLst/>
              </a:rPr>
              <a:t>δεν</a:t>
            </a:r>
            <a:r>
              <a:rPr lang="en-US" sz="2500" b="1" i="0" dirty="0">
                <a:effectLst/>
              </a:rPr>
              <a:t> </a:t>
            </a:r>
            <a:r>
              <a:rPr lang="en-US" sz="2500" b="1" i="0" dirty="0" err="1">
                <a:effectLst/>
              </a:rPr>
              <a:t>τονε</a:t>
            </a:r>
            <a:r>
              <a:rPr lang="en-US" sz="2500" b="1" i="0" dirty="0">
                <a:effectLst/>
              </a:rPr>
              <a:t> </a:t>
            </a:r>
            <a:r>
              <a:rPr lang="en-US" sz="2500" b="1" i="0" dirty="0" err="1">
                <a:effectLst/>
              </a:rPr>
              <a:t>σκέ</a:t>
            </a:r>
            <a:r>
              <a:rPr lang="en-US" sz="2500" b="1" i="0" dirty="0">
                <a:effectLst/>
              </a:rPr>
              <a:t>παζε, σπήλιο δεν τονε εχώρει,</a:t>
            </a:r>
            <a:endParaRPr lang="en-US" sz="2500" b="0" i="0" dirty="0">
              <a:effectLst/>
            </a:endParaRPr>
          </a:p>
          <a:p>
            <a:pPr marL="0" indent="0" fontAlgn="base">
              <a:buNone/>
            </a:pPr>
            <a:r>
              <a:rPr lang="en-US" sz="2500" b="1" i="0" dirty="0">
                <a:effectLst/>
              </a:rPr>
              <a:t>Τα </a:t>
            </a:r>
            <a:r>
              <a:rPr lang="en-US" sz="2500" b="1" i="0" dirty="0" err="1">
                <a:effectLst/>
              </a:rPr>
              <a:t>όρη</a:t>
            </a:r>
            <a:r>
              <a:rPr lang="en-US" sz="2500" b="1" i="0" dirty="0">
                <a:effectLst/>
              </a:rPr>
              <a:t> </a:t>
            </a:r>
            <a:r>
              <a:rPr lang="en-US" sz="2500" b="1" i="0" dirty="0" err="1">
                <a:effectLst/>
              </a:rPr>
              <a:t>εδι</a:t>
            </a:r>
            <a:r>
              <a:rPr lang="en-US" sz="2500" b="1" i="0" dirty="0">
                <a:effectLst/>
              </a:rPr>
              <a:t>ασκέλιζε, κορφές βουνού επήδα,</a:t>
            </a:r>
            <a:endParaRPr lang="en-US" sz="2500" b="0" i="0" dirty="0">
              <a:effectLst/>
            </a:endParaRPr>
          </a:p>
          <a:p>
            <a:pPr marL="0" indent="0" fontAlgn="base">
              <a:buNone/>
            </a:pPr>
            <a:r>
              <a:rPr lang="en-US" sz="2500" b="1" i="0" dirty="0">
                <a:effectLst/>
              </a:rPr>
              <a:t>Χα</a:t>
            </a:r>
            <a:r>
              <a:rPr lang="en-US" sz="2500" b="1" i="0" dirty="0" err="1">
                <a:effectLst/>
              </a:rPr>
              <a:t>ράκι</a:t>
            </a:r>
            <a:r>
              <a:rPr lang="en-US" sz="2500" b="1" i="0" dirty="0">
                <a:effectLst/>
              </a:rPr>
              <a:t> αμα</a:t>
            </a:r>
            <a:r>
              <a:rPr lang="en-US" sz="2500" b="1" i="0" dirty="0" err="1">
                <a:effectLst/>
              </a:rPr>
              <a:t>δολόγ</a:t>
            </a:r>
            <a:r>
              <a:rPr lang="en-US" sz="2500" b="1" i="0" dirty="0">
                <a:effectLst/>
              </a:rPr>
              <a:t>αγε και ριζιμιά ξεκύνειε.</a:t>
            </a:r>
            <a:endParaRPr lang="en-US" sz="2500" b="0" i="0" dirty="0">
              <a:effectLst/>
            </a:endParaRPr>
          </a:p>
          <a:p>
            <a:pPr marL="0" indent="0" fontAlgn="base">
              <a:buNone/>
            </a:pPr>
            <a:r>
              <a:rPr lang="en-US" sz="2500" b="1" i="0" dirty="0" err="1">
                <a:effectLst/>
              </a:rPr>
              <a:t>Στο</a:t>
            </a:r>
            <a:r>
              <a:rPr lang="en-US" sz="2500" b="1" i="0" dirty="0">
                <a:effectLst/>
              </a:rPr>
              <a:t> β</a:t>
            </a:r>
            <a:r>
              <a:rPr lang="en-US" sz="2500" b="1" i="0" dirty="0" err="1">
                <a:effectLst/>
              </a:rPr>
              <a:t>ίτσιμ</a:t>
            </a:r>
            <a:r>
              <a:rPr lang="en-US" sz="2500" b="1" i="0" dirty="0">
                <a:effectLst/>
              </a:rPr>
              <a:t>α πιανε πουλιά, στο πέταμα γεράκια,</a:t>
            </a:r>
            <a:endParaRPr lang="en-US" sz="2500" b="0" i="0" dirty="0">
              <a:effectLst/>
            </a:endParaRPr>
          </a:p>
          <a:p>
            <a:pPr marL="0" indent="0" fontAlgn="base">
              <a:buNone/>
            </a:pPr>
            <a:r>
              <a:rPr lang="en-US" sz="2500" b="1" i="0" dirty="0" err="1">
                <a:effectLst/>
              </a:rPr>
              <a:t>Στο</a:t>
            </a:r>
            <a:r>
              <a:rPr lang="en-US" sz="2500" b="1" i="0" dirty="0">
                <a:effectLst/>
              </a:rPr>
              <a:t> </a:t>
            </a:r>
            <a:r>
              <a:rPr lang="en-US" sz="2500" b="1" i="0" dirty="0" err="1">
                <a:effectLst/>
              </a:rPr>
              <a:t>γλάκιο</a:t>
            </a:r>
            <a:r>
              <a:rPr lang="en-US" sz="2500" b="1" i="0" dirty="0">
                <a:effectLst/>
              </a:rPr>
              <a:t> και </a:t>
            </a:r>
            <a:r>
              <a:rPr lang="en-US" sz="2500" b="1" i="0" dirty="0" err="1">
                <a:effectLst/>
              </a:rPr>
              <a:t>στο</a:t>
            </a:r>
            <a:r>
              <a:rPr lang="en-US" sz="2500" b="1" i="0" dirty="0">
                <a:effectLst/>
              </a:rPr>
              <a:t> π</a:t>
            </a:r>
            <a:r>
              <a:rPr lang="en-US" sz="2500" b="1" i="0" dirty="0" err="1">
                <a:effectLst/>
              </a:rPr>
              <a:t>ήδημ</a:t>
            </a:r>
            <a:r>
              <a:rPr lang="en-US" sz="2500" b="1" i="0" dirty="0">
                <a:effectLst/>
              </a:rPr>
              <a:t>α τα λάφια και τ αγρίμια.</a:t>
            </a:r>
            <a:endParaRPr lang="en-US" sz="2500" b="0" i="0" dirty="0">
              <a:effectLst/>
            </a:endParaRPr>
          </a:p>
          <a:p>
            <a:pPr marL="0" indent="0" fontAlgn="base">
              <a:buNone/>
            </a:pPr>
            <a:r>
              <a:rPr lang="en-US" sz="2500" b="1" i="0" dirty="0" err="1">
                <a:effectLst/>
              </a:rPr>
              <a:t>Ζηλεύει</a:t>
            </a:r>
            <a:r>
              <a:rPr lang="en-US" sz="2500" b="1" i="0" dirty="0">
                <a:effectLst/>
              </a:rPr>
              <a:t> ο </a:t>
            </a:r>
            <a:r>
              <a:rPr lang="en-US" sz="2500" b="1" i="0" dirty="0" err="1">
                <a:effectLst/>
              </a:rPr>
              <a:t>χάρος</a:t>
            </a:r>
            <a:r>
              <a:rPr lang="en-US" sz="2500" b="1" i="0" dirty="0">
                <a:effectLst/>
              </a:rPr>
              <a:t> </a:t>
            </a:r>
            <a:r>
              <a:rPr lang="en-US" sz="2500" b="1" i="0" dirty="0" err="1">
                <a:effectLst/>
              </a:rPr>
              <a:t>με</a:t>
            </a:r>
            <a:r>
              <a:rPr lang="en-US" sz="2500" b="1" i="0" dirty="0">
                <a:effectLst/>
              </a:rPr>
              <a:t> </a:t>
            </a:r>
            <a:r>
              <a:rPr lang="en-US" sz="2500" b="1" i="0" dirty="0" err="1">
                <a:effectLst/>
              </a:rPr>
              <a:t>χωσιά</a:t>
            </a:r>
            <a:r>
              <a:rPr lang="en-US" sz="2500" b="1" i="0" dirty="0">
                <a:effectLst/>
              </a:rPr>
              <a:t>, μα</a:t>
            </a:r>
            <a:r>
              <a:rPr lang="en-US" sz="2500" b="1" i="0" dirty="0" err="1">
                <a:effectLst/>
              </a:rPr>
              <a:t>κρά</a:t>
            </a:r>
            <a:r>
              <a:rPr lang="en-US" sz="2500" b="1" i="0" dirty="0">
                <a:effectLst/>
              </a:rPr>
              <a:t> </a:t>
            </a:r>
            <a:r>
              <a:rPr lang="en-US" sz="2500" b="1" i="0" dirty="0" err="1">
                <a:effectLst/>
              </a:rPr>
              <a:t>τονε</a:t>
            </a:r>
            <a:r>
              <a:rPr lang="en-US" sz="2500" b="1" i="0" dirty="0">
                <a:effectLst/>
              </a:rPr>
              <a:t> β</a:t>
            </a:r>
            <a:r>
              <a:rPr lang="en-US" sz="2500" b="1" i="0" dirty="0" err="1">
                <a:effectLst/>
              </a:rPr>
              <a:t>ιγλίζει</a:t>
            </a:r>
            <a:r>
              <a:rPr lang="en-US" sz="2500" b="1" i="0" dirty="0">
                <a:effectLst/>
              </a:rPr>
              <a:t>,</a:t>
            </a:r>
            <a:endParaRPr lang="en-US" sz="2500" b="0" i="0" dirty="0">
              <a:effectLst/>
            </a:endParaRPr>
          </a:p>
          <a:p>
            <a:pPr marL="0" indent="0" fontAlgn="base">
              <a:buNone/>
            </a:pPr>
            <a:r>
              <a:rPr lang="en-US" sz="2500" b="1" i="0" dirty="0" err="1">
                <a:effectLst/>
              </a:rPr>
              <a:t>Κι</a:t>
            </a:r>
            <a:r>
              <a:rPr lang="en-US" sz="2500" b="1" i="0" dirty="0">
                <a:effectLst/>
              </a:rPr>
              <a:t> </a:t>
            </a:r>
            <a:r>
              <a:rPr lang="en-US" sz="2500" b="1" i="0" dirty="0" err="1">
                <a:effectLst/>
              </a:rPr>
              <a:t>ελά</a:t>
            </a:r>
            <a:r>
              <a:rPr lang="en-US" sz="2500" b="1" i="0" dirty="0">
                <a:effectLst/>
              </a:rPr>
              <a:t>βωσε του την καρδιά και την ψυχή του πήρε</a:t>
            </a:r>
            <a:r>
              <a:rPr lang="en-US" sz="2500" b="0" i="0" dirty="0">
                <a:effectLst/>
              </a:rPr>
              <a:t>.</a:t>
            </a:r>
          </a:p>
          <a:p>
            <a:endParaRPr lang="en-US" sz="900" dirty="0"/>
          </a:p>
        </p:txBody>
      </p:sp>
    </p:spTree>
    <p:extLst>
      <p:ext uri="{BB962C8B-B14F-4D97-AF65-F5344CB8AC3E}">
        <p14:creationId xmlns:p14="http://schemas.microsoft.com/office/powerpoint/2010/main" val="369869476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6" name="Group 15">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24" name="Freeform: Shape 23">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7" name="Group 16">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8" name="Group 17">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22" name="Freeform: Shape 21">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9" name="Group 18">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20" name="Freeform: Shape 19">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Τίτλος 1">
            <a:extLst>
              <a:ext uri="{FF2B5EF4-FFF2-40B4-BE49-F238E27FC236}">
                <a16:creationId xmlns:a16="http://schemas.microsoft.com/office/drawing/2014/main" id="{AB4A7297-9E5A-4718-8141-D1140AE84A3D}"/>
              </a:ext>
            </a:extLst>
          </p:cNvPr>
          <p:cNvSpPr>
            <a:spLocks noGrp="1"/>
          </p:cNvSpPr>
          <p:nvPr>
            <p:ph type="title"/>
          </p:nvPr>
        </p:nvSpPr>
        <p:spPr>
          <a:xfrm>
            <a:off x="827088" y="1641752"/>
            <a:ext cx="2655887" cy="3213277"/>
          </a:xfrm>
        </p:spPr>
        <p:txBody>
          <a:bodyPr anchor="t">
            <a:normAutofit/>
          </a:bodyPr>
          <a:lstStyle/>
          <a:p>
            <a:r>
              <a:rPr lang="el-GR" sz="4000" b="1" i="1" u="sng">
                <a:solidFill>
                  <a:schemeClr val="bg1"/>
                </a:solidFill>
                <a:effectLst>
                  <a:outerShdw blurRad="38100" dist="38100" dir="2700000" algn="tl">
                    <a:srgbClr val="000000">
                      <a:alpha val="43137"/>
                    </a:srgbClr>
                  </a:outerShdw>
                </a:effectLst>
              </a:rPr>
              <a:t>Κυπριακά Ακριτικά Τραγούδια</a:t>
            </a:r>
            <a:endParaRPr lang="el-CY" sz="4000" b="1" i="1" u="sng">
              <a:solidFill>
                <a:schemeClr val="bg1"/>
              </a:solidFill>
              <a:effectLst>
                <a:outerShdw blurRad="38100" dist="38100" dir="2700000" algn="tl">
                  <a:srgbClr val="000000">
                    <a:alpha val="43137"/>
                  </a:srgbClr>
                </a:outerShdw>
              </a:effectLst>
            </a:endParaRPr>
          </a:p>
        </p:txBody>
      </p:sp>
      <p:sp>
        <p:nvSpPr>
          <p:cNvPr id="8" name="Θέση περιεχομένου 7">
            <a:extLst>
              <a:ext uri="{FF2B5EF4-FFF2-40B4-BE49-F238E27FC236}">
                <a16:creationId xmlns:a16="http://schemas.microsoft.com/office/drawing/2014/main" id="{F44928DD-BDA6-4AA8-8913-170656A1713B}"/>
              </a:ext>
            </a:extLst>
          </p:cNvPr>
          <p:cNvSpPr>
            <a:spLocks noGrp="1"/>
          </p:cNvSpPr>
          <p:nvPr>
            <p:ph idx="1"/>
          </p:nvPr>
        </p:nvSpPr>
        <p:spPr>
          <a:xfrm>
            <a:off x="5087567" y="642026"/>
            <a:ext cx="6945548" cy="5032201"/>
          </a:xfrm>
        </p:spPr>
        <p:txBody>
          <a:bodyPr numCol="2">
            <a:noAutofit/>
          </a:bodyPr>
          <a:lstStyle/>
          <a:p>
            <a:pPr marL="0" indent="0">
              <a:buNone/>
            </a:pPr>
            <a:r>
              <a:rPr lang="el-GR" sz="2000" b="1" i="1" dirty="0">
                <a:solidFill>
                  <a:schemeClr val="bg1">
                    <a:alpha val="80000"/>
                  </a:schemeClr>
                </a:solidFill>
                <a:effectLst/>
                <a:latin typeface="arial" panose="020B0604020202020204" pitchFamily="34" charset="0"/>
              </a:rPr>
              <a:t>Το "</a:t>
            </a:r>
            <a:r>
              <a:rPr lang="el-GR" sz="2000" b="1" i="1" dirty="0" err="1">
                <a:solidFill>
                  <a:schemeClr val="bg1">
                    <a:alpha val="80000"/>
                  </a:schemeClr>
                </a:solidFill>
                <a:effectLst/>
                <a:latin typeface="arial" panose="020B0604020202020204" pitchFamily="34" charset="0"/>
              </a:rPr>
              <a:t>Τραούιν</a:t>
            </a:r>
            <a:r>
              <a:rPr lang="el-GR" sz="2000" b="1" i="1" dirty="0">
                <a:solidFill>
                  <a:schemeClr val="bg1">
                    <a:alpha val="80000"/>
                  </a:schemeClr>
                </a:solidFill>
                <a:effectLst/>
                <a:latin typeface="arial" panose="020B0604020202020204" pitchFamily="34" charset="0"/>
              </a:rPr>
              <a:t> του Διγενή" </a:t>
            </a:r>
          </a:p>
          <a:p>
            <a:endParaRPr lang="el-GR" sz="2000" b="1" i="0" dirty="0">
              <a:solidFill>
                <a:schemeClr val="bg1">
                  <a:alpha val="80000"/>
                </a:schemeClr>
              </a:solidFill>
              <a:effectLst/>
              <a:latin typeface="helvetica neue"/>
            </a:endParaRPr>
          </a:p>
          <a:p>
            <a:pPr marL="0" indent="0">
              <a:buNone/>
            </a:pPr>
            <a:r>
              <a:rPr lang="el-GR" sz="1200" b="1" i="0" dirty="0">
                <a:solidFill>
                  <a:schemeClr val="bg1">
                    <a:alpha val="80000"/>
                  </a:schemeClr>
                </a:solidFill>
                <a:effectLst/>
                <a:latin typeface="helvetica neue"/>
              </a:rPr>
              <a:t>Ο Χάρος μαύρα ‘</a:t>
            </a:r>
            <a:r>
              <a:rPr lang="el-GR" sz="1200" b="1" i="0" dirty="0" err="1">
                <a:solidFill>
                  <a:schemeClr val="bg1">
                    <a:alpha val="80000"/>
                  </a:schemeClr>
                </a:solidFill>
                <a:effectLst/>
                <a:latin typeface="helvetica neue"/>
              </a:rPr>
              <a:t>φόρησεν</a:t>
            </a:r>
            <a:r>
              <a:rPr lang="el-GR" sz="1200" b="1" i="0" dirty="0">
                <a:solidFill>
                  <a:schemeClr val="bg1">
                    <a:alpha val="80000"/>
                  </a:schemeClr>
                </a:solidFill>
                <a:effectLst/>
                <a:latin typeface="helvetica neue"/>
              </a:rPr>
              <a:t>, μαύρον </a:t>
            </a:r>
            <a:r>
              <a:rPr lang="el-GR" sz="1200" b="1" i="0" dirty="0" err="1">
                <a:solidFill>
                  <a:schemeClr val="bg1">
                    <a:alpha val="80000"/>
                  </a:schemeClr>
                </a:solidFill>
                <a:effectLst/>
                <a:latin typeface="helvetica neue"/>
              </a:rPr>
              <a:t>καβαλλιτζεύκει</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χρυσόν </a:t>
            </a:r>
            <a:r>
              <a:rPr lang="el-GR" sz="1200" b="1" i="0" dirty="0" err="1">
                <a:solidFill>
                  <a:schemeClr val="bg1">
                    <a:alpha val="80000"/>
                  </a:schemeClr>
                </a:solidFill>
                <a:effectLst/>
                <a:latin typeface="helvetica neue"/>
              </a:rPr>
              <a:t>σπαθίν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εζώστηκεν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πά</a:t>
            </a:r>
            <a:r>
              <a:rPr lang="el-GR" sz="1200" b="1" i="0" dirty="0">
                <a:solidFill>
                  <a:schemeClr val="bg1">
                    <a:alpha val="80000"/>
                  </a:schemeClr>
                </a:solidFill>
                <a:effectLst/>
                <a:latin typeface="helvetica neue"/>
              </a:rPr>
              <a:t>’ στο </a:t>
            </a:r>
            <a:r>
              <a:rPr lang="el-GR" sz="1200" b="1" i="0" dirty="0" err="1">
                <a:solidFill>
                  <a:schemeClr val="bg1">
                    <a:alpha val="80000"/>
                  </a:schemeClr>
                </a:solidFill>
                <a:effectLst/>
                <a:latin typeface="helvetica neue"/>
              </a:rPr>
              <a:t>παναΰριν</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Δικλά</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πό</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τζει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δικλά</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πό</a:t>
            </a:r>
            <a:r>
              <a:rPr lang="el-GR" sz="1200" b="1" i="0" dirty="0">
                <a:solidFill>
                  <a:schemeClr val="bg1">
                    <a:alpha val="80000"/>
                  </a:schemeClr>
                </a:solidFill>
                <a:effectLst/>
                <a:latin typeface="helvetica neue"/>
              </a:rPr>
              <a:t> δα, </a:t>
            </a:r>
            <a:r>
              <a:rPr lang="el-GR" sz="1200" b="1" i="0" dirty="0" err="1">
                <a:solidFill>
                  <a:schemeClr val="bg1">
                    <a:alpha val="80000"/>
                  </a:schemeClr>
                </a:solidFill>
                <a:effectLst/>
                <a:latin typeface="helvetica neue"/>
              </a:rPr>
              <a:t>θωρείέναν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περβόλιν</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ήσαν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άρκοντες</a:t>
            </a:r>
            <a:r>
              <a:rPr lang="el-GR" sz="1200" b="1" i="0" dirty="0">
                <a:solidFill>
                  <a:schemeClr val="bg1">
                    <a:alpha val="80000"/>
                  </a:schemeClr>
                </a:solidFill>
                <a:effectLst/>
                <a:latin typeface="helvetica neue"/>
              </a:rPr>
              <a:t> πολλοί </a:t>
            </a:r>
            <a:r>
              <a:rPr lang="el-GR" sz="1200" b="1" i="0" dirty="0" err="1">
                <a:solidFill>
                  <a:schemeClr val="bg1">
                    <a:alpha val="80000"/>
                  </a:schemeClr>
                </a:solidFill>
                <a:effectLst/>
                <a:latin typeface="helvetica neue"/>
              </a:rPr>
              <a:t>τραπεζοκαθισμένοι</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Σαν </a:t>
            </a:r>
            <a:r>
              <a:rPr lang="el-GR" sz="1200" b="1" i="0" dirty="0" err="1">
                <a:solidFill>
                  <a:schemeClr val="bg1">
                    <a:alpha val="80000"/>
                  </a:schemeClr>
                </a:solidFill>
                <a:effectLst/>
                <a:latin typeface="helvetica neue"/>
              </a:rPr>
              <a:t>είδασιν</a:t>
            </a:r>
            <a:r>
              <a:rPr lang="el-GR" sz="1200" b="1" i="0" dirty="0">
                <a:solidFill>
                  <a:schemeClr val="bg1">
                    <a:alpha val="80000"/>
                  </a:schemeClr>
                </a:solidFill>
                <a:effectLst/>
                <a:latin typeface="helvetica neue"/>
              </a:rPr>
              <a:t> τον </a:t>
            </a:r>
            <a:r>
              <a:rPr lang="el-GR" sz="1200" b="1" i="0" dirty="0" err="1">
                <a:solidFill>
                  <a:schemeClr val="bg1">
                    <a:alpha val="80000"/>
                  </a:schemeClr>
                </a:solidFill>
                <a:effectLst/>
                <a:latin typeface="helvetica neue"/>
              </a:rPr>
              <a:t>Χάρονταν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στέκουνται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λαλούν του:</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 «Καλώς </a:t>
            </a:r>
            <a:r>
              <a:rPr lang="el-GR" sz="1200" b="1" i="0" dirty="0" err="1">
                <a:solidFill>
                  <a:schemeClr val="bg1">
                    <a:alpha val="80000"/>
                  </a:schemeClr>
                </a:solidFill>
                <a:effectLst/>
                <a:latin typeface="helvetica neue"/>
              </a:rPr>
              <a:t>ήρτεν</a:t>
            </a:r>
            <a:r>
              <a:rPr lang="el-GR" sz="1200" b="1" i="0" dirty="0">
                <a:solidFill>
                  <a:schemeClr val="bg1">
                    <a:alpha val="80000"/>
                  </a:schemeClr>
                </a:solidFill>
                <a:effectLst/>
                <a:latin typeface="helvetica neue"/>
              </a:rPr>
              <a:t> ο Χάροντας να </a:t>
            </a:r>
            <a:r>
              <a:rPr lang="el-GR" sz="1200" b="1" i="0" dirty="0" err="1">
                <a:solidFill>
                  <a:schemeClr val="bg1">
                    <a:alpha val="80000"/>
                  </a:schemeClr>
                </a:solidFill>
                <a:effectLst/>
                <a:latin typeface="helvetica neue"/>
              </a:rPr>
              <a:t>φά</a:t>
            </a:r>
            <a:r>
              <a:rPr lang="el-GR" sz="1200" b="1" i="0" dirty="0">
                <a:solidFill>
                  <a:schemeClr val="bg1">
                    <a:alpha val="80000"/>
                  </a:schemeClr>
                </a:solidFill>
                <a:effectLst/>
                <a:latin typeface="helvetica neue"/>
              </a:rPr>
              <a:t>’, να </a:t>
            </a:r>
            <a:r>
              <a:rPr lang="el-GR" sz="1200" b="1" i="0" dirty="0" err="1">
                <a:solidFill>
                  <a:schemeClr val="bg1">
                    <a:alpha val="80000"/>
                  </a:schemeClr>
                </a:solidFill>
                <a:effectLst/>
                <a:latin typeface="helvetica neue"/>
              </a:rPr>
              <a:t>πκιεί</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μιτά</a:t>
            </a:r>
            <a:r>
              <a:rPr lang="el-GR" sz="1200" b="1" i="0" dirty="0">
                <a:solidFill>
                  <a:schemeClr val="bg1">
                    <a:alpha val="80000"/>
                  </a:schemeClr>
                </a:solidFill>
                <a:effectLst/>
                <a:latin typeface="helvetica neue"/>
              </a:rPr>
              <a:t> μας,</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να φάει </a:t>
            </a:r>
            <a:r>
              <a:rPr lang="el-GR" sz="1200" b="1" i="0" dirty="0" err="1">
                <a:solidFill>
                  <a:schemeClr val="bg1">
                    <a:alpha val="80000"/>
                  </a:schemeClr>
                </a:solidFill>
                <a:effectLst/>
                <a:latin typeface="helvetica neue"/>
              </a:rPr>
              <a:t>άγριν</a:t>
            </a:r>
            <a:r>
              <a:rPr lang="el-GR" sz="1200" b="1" i="0" dirty="0">
                <a:solidFill>
                  <a:schemeClr val="bg1">
                    <a:alpha val="80000"/>
                  </a:schemeClr>
                </a:solidFill>
                <a:effectLst/>
                <a:latin typeface="helvetica neue"/>
              </a:rPr>
              <a:t> του λαού, να </a:t>
            </a:r>
            <a:r>
              <a:rPr lang="el-GR" sz="1200" b="1" i="0" dirty="0" err="1">
                <a:solidFill>
                  <a:schemeClr val="bg1">
                    <a:alpha val="80000"/>
                  </a:schemeClr>
                </a:solidFill>
                <a:effectLst/>
                <a:latin typeface="helvetica neue"/>
              </a:rPr>
              <a:t>φά</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οφτόν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περτίτζιν</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να </a:t>
            </a:r>
            <a:r>
              <a:rPr lang="el-GR" sz="1200" b="1" i="0" dirty="0" err="1">
                <a:solidFill>
                  <a:schemeClr val="bg1">
                    <a:alpha val="80000"/>
                  </a:schemeClr>
                </a:solidFill>
                <a:effectLst/>
                <a:latin typeface="helvetica neue"/>
              </a:rPr>
              <a:t>φά</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αρκοτζεράμιον</a:t>
            </a:r>
            <a:r>
              <a:rPr lang="el-GR" sz="1200" b="1" i="0" dirty="0">
                <a:solidFill>
                  <a:schemeClr val="bg1">
                    <a:alpha val="80000"/>
                  </a:schemeClr>
                </a:solidFill>
                <a:effectLst/>
                <a:latin typeface="helvetica neue"/>
              </a:rPr>
              <a:t>, που τρων αντρειωμένοι,</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να </a:t>
            </a:r>
            <a:r>
              <a:rPr lang="el-GR" sz="1200" b="1" i="0" dirty="0" err="1">
                <a:solidFill>
                  <a:schemeClr val="bg1">
                    <a:alpha val="80000"/>
                  </a:schemeClr>
                </a:solidFill>
                <a:effectLst/>
                <a:latin typeface="helvetica neue"/>
              </a:rPr>
              <a:t>πκιει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γλυκόποτον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κρασίν</a:t>
            </a:r>
            <a:r>
              <a:rPr lang="el-GR" sz="1200" b="1" i="0" dirty="0">
                <a:solidFill>
                  <a:schemeClr val="bg1">
                    <a:alpha val="80000"/>
                  </a:schemeClr>
                </a:solidFill>
                <a:effectLst/>
                <a:latin typeface="helvetica neue"/>
              </a:rPr>
              <a:t>, που </a:t>
            </a:r>
            <a:r>
              <a:rPr lang="el-GR" sz="1200" b="1" i="0" dirty="0" err="1">
                <a:solidFill>
                  <a:schemeClr val="bg1">
                    <a:alpha val="80000"/>
                  </a:schemeClr>
                </a:solidFill>
                <a:effectLst/>
                <a:latin typeface="helvetica neue"/>
              </a:rPr>
              <a:t>πίννουν</a:t>
            </a:r>
            <a:r>
              <a:rPr lang="el-GR" sz="1200" b="1" i="0" dirty="0">
                <a:solidFill>
                  <a:schemeClr val="bg1">
                    <a:alpha val="80000"/>
                  </a:schemeClr>
                </a:solidFill>
                <a:effectLst/>
                <a:latin typeface="helvetica neue"/>
              </a:rPr>
              <a:t> φημισμένοι,</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που το </a:t>
            </a:r>
            <a:r>
              <a:rPr lang="el-GR" sz="1200" b="1" i="0" dirty="0" err="1">
                <a:solidFill>
                  <a:schemeClr val="bg1">
                    <a:alpha val="80000"/>
                  </a:schemeClr>
                </a:solidFill>
                <a:effectLst/>
                <a:latin typeface="helvetica neue"/>
              </a:rPr>
              <a:t>πίννουν</a:t>
            </a:r>
            <a:r>
              <a:rPr lang="el-GR" sz="1200" b="1" i="0" dirty="0">
                <a:solidFill>
                  <a:schemeClr val="bg1">
                    <a:alpha val="80000"/>
                  </a:schemeClr>
                </a:solidFill>
                <a:effectLst/>
                <a:latin typeface="helvetica neue"/>
              </a:rPr>
              <a:t> άρρωστοι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βρέθουνται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γιαμμένοι</a:t>
            </a:r>
            <a:r>
              <a:rPr lang="el-GR" sz="1200" b="1" i="0" dirty="0">
                <a:solidFill>
                  <a:schemeClr val="bg1">
                    <a:alpha val="80000"/>
                  </a:schemeClr>
                </a:solidFill>
                <a:effectLst/>
                <a:latin typeface="helvetica neue"/>
              </a:rPr>
              <a:t>».</a:t>
            </a:r>
          </a:p>
          <a:p>
            <a:pPr marL="0" indent="0">
              <a:buNone/>
            </a:pPr>
            <a:endParaRPr lang="el-GR" sz="1200" b="1" dirty="0">
              <a:solidFill>
                <a:schemeClr val="bg1">
                  <a:alpha val="80000"/>
                </a:schemeClr>
              </a:solidFill>
              <a:latin typeface="helvetica neue"/>
            </a:endParaRPr>
          </a:p>
          <a:p>
            <a:pPr marL="0" indent="0">
              <a:buNone/>
            </a:pPr>
            <a:endParaRPr lang="el-GR" sz="1200" b="0" i="0" dirty="0">
              <a:solidFill>
                <a:schemeClr val="bg1">
                  <a:alpha val="80000"/>
                </a:schemeClr>
              </a:solidFill>
              <a:effectLst/>
              <a:latin typeface="Arial" panose="020B0604020202020204" pitchFamily="34" charset="0"/>
            </a:endParaRPr>
          </a:p>
          <a:p>
            <a:pPr marL="0" indent="0">
              <a:buNone/>
            </a:pPr>
            <a:endParaRPr lang="el-GR" sz="1200" b="0" i="0" dirty="0">
              <a:solidFill>
                <a:schemeClr val="bg1">
                  <a:alpha val="80000"/>
                </a:schemeClr>
              </a:solidFill>
              <a:effectLst/>
              <a:latin typeface="Arial" panose="020B0604020202020204" pitchFamily="34" charset="0"/>
            </a:endParaRPr>
          </a:p>
          <a:p>
            <a:pPr marL="0" indent="0">
              <a:buNone/>
            </a:pPr>
            <a:endParaRPr lang="el-GR" sz="1200" b="1" i="0" dirty="0">
              <a:solidFill>
                <a:schemeClr val="bg1">
                  <a:alpha val="80000"/>
                </a:schemeClr>
              </a:solidFill>
              <a:effectLst/>
              <a:latin typeface="helvetica neue"/>
            </a:endParaRPr>
          </a:p>
          <a:p>
            <a:pPr marL="0" indent="0">
              <a:buNone/>
            </a:pPr>
            <a:endParaRPr lang="el-GR" sz="1200" b="1" dirty="0">
              <a:solidFill>
                <a:schemeClr val="bg1">
                  <a:alpha val="80000"/>
                </a:schemeClr>
              </a:solidFill>
              <a:latin typeface="helvetica neue"/>
            </a:endParaRPr>
          </a:p>
          <a:p>
            <a:pPr marL="0" indent="0">
              <a:buNone/>
            </a:pP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πολοάται</a:t>
            </a:r>
            <a:r>
              <a:rPr lang="el-GR" sz="1200" b="1" i="0" dirty="0">
                <a:solidFill>
                  <a:schemeClr val="bg1">
                    <a:alpha val="80000"/>
                  </a:schemeClr>
                </a:solidFill>
                <a:effectLst/>
                <a:latin typeface="helvetica neue"/>
              </a:rPr>
              <a:t> ο Χάροντας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λέει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λαλεί τους:</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 «Εν </a:t>
            </a:r>
            <a:r>
              <a:rPr lang="el-GR" sz="1200" b="1" i="0" dirty="0" err="1">
                <a:solidFill>
                  <a:schemeClr val="bg1">
                    <a:alpha val="80000"/>
                  </a:schemeClr>
                </a:solidFill>
                <a:effectLst/>
                <a:latin typeface="helvetica neue"/>
              </a:rPr>
              <a:t>ήρτα</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γιω</a:t>
            </a:r>
            <a:r>
              <a:rPr lang="el-GR" sz="1200" b="1" i="0" dirty="0">
                <a:solidFill>
                  <a:schemeClr val="bg1">
                    <a:alpha val="80000"/>
                  </a:schemeClr>
                </a:solidFill>
                <a:effectLst/>
                <a:latin typeface="helvetica neue"/>
              </a:rPr>
              <a:t> ο Χάροντας να </a:t>
            </a:r>
            <a:r>
              <a:rPr lang="el-GR" sz="1200" b="1" i="0" dirty="0" err="1">
                <a:solidFill>
                  <a:schemeClr val="bg1">
                    <a:alpha val="80000"/>
                  </a:schemeClr>
                </a:solidFill>
                <a:effectLst/>
                <a:latin typeface="helvetica neue"/>
              </a:rPr>
              <a:t>φά</a:t>
            </a:r>
            <a:r>
              <a:rPr lang="el-GR" sz="1200" b="1" i="0" dirty="0">
                <a:solidFill>
                  <a:schemeClr val="bg1">
                    <a:alpha val="80000"/>
                  </a:schemeClr>
                </a:solidFill>
                <a:effectLst/>
                <a:latin typeface="helvetica neue"/>
              </a:rPr>
              <a:t>’ , να </a:t>
            </a:r>
            <a:r>
              <a:rPr lang="el-GR" sz="1200" b="1" i="0" dirty="0" err="1">
                <a:solidFill>
                  <a:schemeClr val="bg1">
                    <a:alpha val="80000"/>
                  </a:schemeClr>
                </a:solidFill>
                <a:effectLst/>
                <a:latin typeface="helvetica neue"/>
              </a:rPr>
              <a:t>πκιω</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μιτά</a:t>
            </a:r>
            <a:r>
              <a:rPr lang="el-GR" sz="1200" b="1" i="0" dirty="0">
                <a:solidFill>
                  <a:schemeClr val="bg1">
                    <a:alpha val="80000"/>
                  </a:schemeClr>
                </a:solidFill>
                <a:effectLst/>
                <a:latin typeface="helvetica neue"/>
              </a:rPr>
              <a:t> σας,</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παρά ‘</a:t>
            </a:r>
            <a:r>
              <a:rPr lang="el-GR" sz="1200" b="1" i="0" dirty="0" err="1">
                <a:solidFill>
                  <a:schemeClr val="bg1">
                    <a:alpha val="80000"/>
                  </a:schemeClr>
                </a:solidFill>
                <a:effectLst/>
                <a:latin typeface="helvetica neue"/>
              </a:rPr>
              <a:t>ρτα</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γιω</a:t>
            </a:r>
            <a:r>
              <a:rPr lang="el-GR" sz="1200" b="1" i="0" dirty="0">
                <a:solidFill>
                  <a:schemeClr val="bg1">
                    <a:alpha val="80000"/>
                  </a:schemeClr>
                </a:solidFill>
                <a:effectLst/>
                <a:latin typeface="helvetica neue"/>
              </a:rPr>
              <a:t> ο Χάροντας να πάρω τον καλόν σας».</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Παρακαλούμεν</a:t>
            </a:r>
            <a:r>
              <a:rPr lang="el-GR" sz="1200" b="1" i="0" dirty="0">
                <a:solidFill>
                  <a:schemeClr val="bg1">
                    <a:alpha val="80000"/>
                  </a:schemeClr>
                </a:solidFill>
                <a:effectLst/>
                <a:latin typeface="helvetica neue"/>
              </a:rPr>
              <a:t>, Χάροντα, ποιος είναι ο καλός μας;»</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 «Έναν </a:t>
            </a:r>
            <a:r>
              <a:rPr lang="el-GR" sz="1200" b="1" i="0" dirty="0" err="1">
                <a:solidFill>
                  <a:schemeClr val="bg1">
                    <a:alpha val="80000"/>
                  </a:schemeClr>
                </a:solidFill>
                <a:effectLst/>
                <a:latin typeface="helvetica neue"/>
              </a:rPr>
              <a:t>κοντόν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κοντούτσικον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χαμηλοβρακάτον</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ένι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αναρκοδόντικον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λλίον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μουστακάτον</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Τζει</a:t>
            </a:r>
            <a:r>
              <a:rPr lang="el-GR" sz="1200" b="1" i="0" dirty="0">
                <a:solidFill>
                  <a:schemeClr val="bg1">
                    <a:alpha val="80000"/>
                  </a:schemeClr>
                </a:solidFill>
                <a:effectLst/>
                <a:latin typeface="helvetica neue"/>
              </a:rPr>
              <a:t> που τ’ ακούει ο Διγενής, </a:t>
            </a:r>
            <a:r>
              <a:rPr lang="el-GR" sz="1200" b="1" i="0" dirty="0" err="1">
                <a:solidFill>
                  <a:schemeClr val="bg1">
                    <a:alpha val="80000"/>
                  </a:schemeClr>
                </a:solidFill>
                <a:effectLst/>
                <a:latin typeface="helvetica neue"/>
              </a:rPr>
              <a:t>αρκώθην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εθυμώθην</a:t>
            </a:r>
            <a:r>
              <a:rPr lang="el-GR" sz="1200" b="1" i="0" dirty="0">
                <a:solidFill>
                  <a:schemeClr val="bg1">
                    <a:alpha val="80000"/>
                  </a:schemeClr>
                </a:solidFill>
                <a:effectLst/>
                <a:latin typeface="helvetica neue"/>
              </a:rPr>
              <a:t>,</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τζι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επολοήθην</a:t>
            </a:r>
            <a:r>
              <a:rPr lang="el-GR" sz="1200" b="1" i="0" dirty="0">
                <a:solidFill>
                  <a:schemeClr val="bg1">
                    <a:alpha val="80000"/>
                  </a:schemeClr>
                </a:solidFill>
                <a:effectLst/>
                <a:latin typeface="helvetica neue"/>
              </a:rPr>
              <a:t> Διγενής του Χάροντα </a:t>
            </a: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λέει:</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 «Αν με </a:t>
            </a:r>
            <a:r>
              <a:rPr lang="el-GR" sz="1200" b="1" i="0" dirty="0" err="1">
                <a:solidFill>
                  <a:schemeClr val="bg1">
                    <a:alpha val="80000"/>
                  </a:schemeClr>
                </a:solidFill>
                <a:effectLst/>
                <a:latin typeface="helvetica neue"/>
              </a:rPr>
              <a:t>νιτζήσεις</a:t>
            </a:r>
            <a:r>
              <a:rPr lang="el-GR" sz="1200" b="1" i="0" dirty="0">
                <a:solidFill>
                  <a:schemeClr val="bg1">
                    <a:alpha val="80000"/>
                  </a:schemeClr>
                </a:solidFill>
                <a:effectLst/>
                <a:latin typeface="helvetica neue"/>
              </a:rPr>
              <a:t>, Χάροντα, </a:t>
            </a:r>
            <a:r>
              <a:rPr lang="el-GR" sz="1200" b="1" i="0" dirty="0" err="1">
                <a:solidFill>
                  <a:schemeClr val="bg1">
                    <a:alpha val="80000"/>
                  </a:schemeClr>
                </a:solidFill>
                <a:effectLst/>
                <a:latin typeface="helvetica neue"/>
              </a:rPr>
              <a:t>έπαρε</a:t>
            </a:r>
            <a:r>
              <a:rPr lang="el-GR" sz="1200" b="1" i="0" dirty="0">
                <a:solidFill>
                  <a:schemeClr val="bg1">
                    <a:alpha val="80000"/>
                  </a:schemeClr>
                </a:solidFill>
                <a:effectLst/>
                <a:latin typeface="helvetica neue"/>
              </a:rPr>
              <a:t> την </a:t>
            </a:r>
            <a:r>
              <a:rPr lang="el-GR" sz="1200" b="1" i="0" dirty="0" err="1">
                <a:solidFill>
                  <a:schemeClr val="bg1">
                    <a:alpha val="80000"/>
                  </a:schemeClr>
                </a:solidFill>
                <a:effectLst/>
                <a:latin typeface="helvetica neue"/>
              </a:rPr>
              <a:t>ψυχήν</a:t>
            </a:r>
            <a:r>
              <a:rPr lang="el-GR" sz="1200" b="1" i="0" dirty="0">
                <a:solidFill>
                  <a:schemeClr val="bg1">
                    <a:alpha val="80000"/>
                  </a:schemeClr>
                </a:solidFill>
                <a:effectLst/>
                <a:latin typeface="helvetica neue"/>
              </a:rPr>
              <a:t> μου,</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a:solidFill>
                  <a:schemeClr val="bg1">
                    <a:alpha val="80000"/>
                  </a:schemeClr>
                </a:solidFill>
                <a:effectLst/>
                <a:latin typeface="helvetica neue"/>
              </a:rPr>
              <a:t>αν σε </a:t>
            </a:r>
            <a:r>
              <a:rPr lang="el-GR" sz="1200" b="1" i="0" dirty="0" err="1">
                <a:solidFill>
                  <a:schemeClr val="bg1">
                    <a:alpha val="80000"/>
                  </a:schemeClr>
                </a:solidFill>
                <a:effectLst/>
                <a:latin typeface="helvetica neue"/>
              </a:rPr>
              <a:t>νιτζήσω</a:t>
            </a:r>
            <a:r>
              <a:rPr lang="el-GR" sz="1200" b="1" i="0" dirty="0">
                <a:solidFill>
                  <a:schemeClr val="bg1">
                    <a:alpha val="80000"/>
                  </a:schemeClr>
                </a:solidFill>
                <a:effectLst/>
                <a:latin typeface="helvetica neue"/>
              </a:rPr>
              <a:t>, Χάροντα, </a:t>
            </a:r>
            <a:r>
              <a:rPr lang="el-GR" sz="1200" b="1" i="0" dirty="0" err="1">
                <a:solidFill>
                  <a:schemeClr val="bg1">
                    <a:alpha val="80000"/>
                  </a:schemeClr>
                </a:solidFill>
                <a:effectLst/>
                <a:latin typeface="helvetica neue"/>
              </a:rPr>
              <a:t>χάρισ</a:t>
            </a:r>
            <a:r>
              <a:rPr lang="el-GR" sz="1200" b="1" i="0" dirty="0">
                <a:solidFill>
                  <a:schemeClr val="bg1">
                    <a:alpha val="80000"/>
                  </a:schemeClr>
                </a:solidFill>
                <a:effectLst/>
                <a:latin typeface="helvetica neue"/>
              </a:rPr>
              <a:t>’ μου την </a:t>
            </a:r>
            <a:r>
              <a:rPr lang="el-GR" sz="1200" b="1" i="0" dirty="0" err="1">
                <a:solidFill>
                  <a:schemeClr val="bg1">
                    <a:alpha val="80000"/>
                  </a:schemeClr>
                </a:solidFill>
                <a:effectLst/>
                <a:latin typeface="helvetica neue"/>
              </a:rPr>
              <a:t>ζωήν</a:t>
            </a:r>
            <a:r>
              <a:rPr lang="el-GR" sz="1200" b="1" i="0" dirty="0">
                <a:solidFill>
                  <a:schemeClr val="bg1">
                    <a:alpha val="80000"/>
                  </a:schemeClr>
                </a:solidFill>
                <a:effectLst/>
                <a:latin typeface="helvetica neue"/>
              </a:rPr>
              <a:t> μου».</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Σερκές</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σερκές</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επκιάστηκαν</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επήαν</a:t>
            </a:r>
            <a:r>
              <a:rPr lang="el-GR" sz="1200" b="1" i="0" dirty="0">
                <a:solidFill>
                  <a:schemeClr val="bg1">
                    <a:alpha val="80000"/>
                  </a:schemeClr>
                </a:solidFill>
                <a:effectLst/>
                <a:latin typeface="helvetica neue"/>
              </a:rPr>
              <a:t> στην </a:t>
            </a:r>
            <a:r>
              <a:rPr lang="el-GR" sz="1200" b="1" i="0" dirty="0" err="1">
                <a:solidFill>
                  <a:schemeClr val="bg1">
                    <a:alpha val="80000"/>
                  </a:schemeClr>
                </a:solidFill>
                <a:effectLst/>
                <a:latin typeface="helvetica neue"/>
              </a:rPr>
              <a:t>παλιώστραν</a:t>
            </a:r>
            <a:endParaRPr lang="el-GR" sz="1200" b="0" i="0" dirty="0">
              <a:solidFill>
                <a:schemeClr val="bg1">
                  <a:alpha val="80000"/>
                </a:schemeClr>
              </a:solidFill>
              <a:effectLst/>
              <a:latin typeface="Arial" panose="020B0604020202020204" pitchFamily="34" charset="0"/>
            </a:endParaRPr>
          </a:p>
          <a:p>
            <a:pPr marL="0" indent="0">
              <a:buNone/>
            </a:pPr>
            <a:r>
              <a:rPr lang="el-GR" sz="1200" b="1" i="0" dirty="0" err="1">
                <a:solidFill>
                  <a:schemeClr val="bg1">
                    <a:alpha val="80000"/>
                  </a:schemeClr>
                </a:solidFill>
                <a:effectLst/>
                <a:latin typeface="helvetica neue"/>
              </a:rPr>
              <a:t>τζαι</a:t>
            </a:r>
            <a:r>
              <a:rPr lang="el-GR" sz="1200" b="1" i="0" dirty="0">
                <a:solidFill>
                  <a:schemeClr val="bg1">
                    <a:alpha val="80000"/>
                  </a:schemeClr>
                </a:solidFill>
                <a:effectLst/>
                <a:latin typeface="helvetica neue"/>
              </a:rPr>
              <a:t> </a:t>
            </a:r>
            <a:r>
              <a:rPr lang="el-GR" sz="1200" b="1" i="0" dirty="0" err="1">
                <a:solidFill>
                  <a:schemeClr val="bg1">
                    <a:alpha val="80000"/>
                  </a:schemeClr>
                </a:solidFill>
                <a:effectLst/>
                <a:latin typeface="helvetica neue"/>
              </a:rPr>
              <a:t>τζει</a:t>
            </a:r>
            <a:r>
              <a:rPr lang="el-GR" sz="1200" b="1" i="0" dirty="0">
                <a:solidFill>
                  <a:schemeClr val="bg1">
                    <a:alpha val="80000"/>
                  </a:schemeClr>
                </a:solidFill>
                <a:effectLst/>
                <a:latin typeface="helvetica neue"/>
              </a:rPr>
              <a:t> χαμαί </a:t>
            </a:r>
            <a:r>
              <a:rPr lang="el-GR" sz="1200" b="1" i="0" dirty="0" err="1">
                <a:solidFill>
                  <a:schemeClr val="bg1">
                    <a:alpha val="80000"/>
                  </a:schemeClr>
                </a:solidFill>
                <a:effectLst/>
                <a:latin typeface="helvetica neue"/>
              </a:rPr>
              <a:t>παλιώννασιν</a:t>
            </a:r>
            <a:r>
              <a:rPr lang="el-GR" sz="1200" b="1" i="0" dirty="0">
                <a:solidFill>
                  <a:schemeClr val="bg1">
                    <a:alpha val="80000"/>
                  </a:schemeClr>
                </a:solidFill>
                <a:effectLst/>
                <a:latin typeface="helvetica neue"/>
              </a:rPr>
              <a:t> τρία ημερονύχτια[…]</a:t>
            </a:r>
            <a:endParaRPr lang="el-GR" sz="1200" b="0" i="0" dirty="0">
              <a:solidFill>
                <a:schemeClr val="bg1">
                  <a:alpha val="80000"/>
                </a:schemeClr>
              </a:solidFill>
              <a:effectLst/>
              <a:latin typeface="Arial" panose="020B0604020202020204" pitchFamily="34" charset="0"/>
            </a:endParaRPr>
          </a:p>
          <a:p>
            <a:pPr marL="0" indent="0">
              <a:buNone/>
            </a:pPr>
            <a:endParaRPr lang="el-CY" sz="1050" dirty="0">
              <a:solidFill>
                <a:schemeClr val="bg1">
                  <a:alpha val="80000"/>
                </a:schemeClr>
              </a:solidFill>
            </a:endParaRPr>
          </a:p>
        </p:txBody>
      </p:sp>
    </p:spTree>
    <p:extLst>
      <p:ext uri="{BB962C8B-B14F-4D97-AF65-F5344CB8AC3E}">
        <p14:creationId xmlns:p14="http://schemas.microsoft.com/office/powerpoint/2010/main" val="3285455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4" name="Rectangle 72">
            <a:extLst>
              <a:ext uri="{FF2B5EF4-FFF2-40B4-BE49-F238E27FC236}">
                <a16:creationId xmlns:a16="http://schemas.microsoft.com/office/drawing/2014/main" id="{AAB8EDC3-1C0D-4505-A2C7-839A5161F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5" name="Rectangle 74">
            <a:extLst>
              <a:ext uri="{FF2B5EF4-FFF2-40B4-BE49-F238E27FC236}">
                <a16:creationId xmlns:a16="http://schemas.microsoft.com/office/drawing/2014/main" id="{2069E294-3813-4588-9E9C-AEA08F9C4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ΠΕΝΤΑΔΑΚΤΥΛΟΣ – ΔΗΜΟΣ ΚΥΘΡΕΑΣ">
            <a:extLst>
              <a:ext uri="{FF2B5EF4-FFF2-40B4-BE49-F238E27FC236}">
                <a16:creationId xmlns:a16="http://schemas.microsoft.com/office/drawing/2014/main" id="{79A9737A-DEF8-43BF-8A04-C02180EE7154}"/>
              </a:ext>
            </a:extLst>
          </p:cNvPr>
          <p:cNvPicPr>
            <a:picLocks noGrp="1" noChangeAspect="1" noChangeArrowheads="1"/>
          </p:cNvPicPr>
          <p:nvPr>
            <p:ph idx="1"/>
          </p:nvPr>
        </p:nvPicPr>
        <p:blipFill rotWithShape="1">
          <a:blip r:embed="rId2">
            <a:alphaModFix amt="40000"/>
            <a:extLst>
              <a:ext uri="{28A0092B-C50C-407E-A947-70E740481C1C}">
                <a14:useLocalDpi xmlns:a14="http://schemas.microsoft.com/office/drawing/2010/main" val="0"/>
              </a:ext>
            </a:extLst>
          </a:blip>
          <a:srcRect l="4496" r="12394" b="1"/>
          <a:stretch/>
        </p:blipFill>
        <p:spPr bwMode="auto">
          <a:xfrm>
            <a:off x="20" y="10"/>
            <a:ext cx="12191981"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8972C9AF-0538-44A8-AB46-B501114F77F1}"/>
              </a:ext>
            </a:extLst>
          </p:cNvPr>
          <p:cNvSpPr>
            <a:spLocks noGrp="1"/>
          </p:cNvSpPr>
          <p:nvPr>
            <p:ph type="title"/>
          </p:nvPr>
        </p:nvSpPr>
        <p:spPr>
          <a:xfrm>
            <a:off x="838343" y="365125"/>
            <a:ext cx="10515600" cy="1325563"/>
          </a:xfrm>
        </p:spPr>
        <p:txBody>
          <a:bodyPr vert="horz" lIns="91440" tIns="45720" rIns="91440" bIns="45720" rtlCol="0" anchor="ctr">
            <a:normAutofit/>
          </a:bodyPr>
          <a:lstStyle/>
          <a:p>
            <a:r>
              <a:rPr lang="en-US" sz="4400" b="1" i="1" u="sng" kern="1200">
                <a:solidFill>
                  <a:srgbClr val="FFFFFF"/>
                </a:solidFill>
                <a:effectLst>
                  <a:outerShdw blurRad="38100" dist="38100" dir="2700000" algn="tl">
                    <a:srgbClr val="000000">
                      <a:alpha val="43137"/>
                    </a:srgbClr>
                  </a:outerShdw>
                </a:effectLst>
                <a:latin typeface="+mj-lt"/>
                <a:ea typeface="+mj-ea"/>
                <a:cs typeface="+mj-cs"/>
              </a:rPr>
              <a:t>Η Κυπριακή Παράδοση</a:t>
            </a:r>
            <a:br>
              <a:rPr lang="en-US" sz="4400" kern="1200">
                <a:solidFill>
                  <a:srgbClr val="FFFFFF"/>
                </a:solidFill>
                <a:latin typeface="+mj-lt"/>
                <a:ea typeface="+mj-ea"/>
                <a:cs typeface="+mj-cs"/>
              </a:rPr>
            </a:br>
            <a:endParaRPr lang="en-US" sz="4400" kern="1200">
              <a:solidFill>
                <a:srgbClr val="FFFFFF"/>
              </a:solidFill>
              <a:latin typeface="+mj-lt"/>
              <a:ea typeface="+mj-ea"/>
              <a:cs typeface="+mj-cs"/>
            </a:endParaRPr>
          </a:p>
        </p:txBody>
      </p:sp>
      <p:sp>
        <p:nvSpPr>
          <p:cNvPr id="4" name="Θέση κειμένου 3">
            <a:extLst>
              <a:ext uri="{FF2B5EF4-FFF2-40B4-BE49-F238E27FC236}">
                <a16:creationId xmlns:a16="http://schemas.microsoft.com/office/drawing/2014/main" id="{DC29B37A-05CD-4CAD-907A-049CAA48A30B}"/>
              </a:ext>
            </a:extLst>
          </p:cNvPr>
          <p:cNvSpPr>
            <a:spLocks noGrp="1"/>
          </p:cNvSpPr>
          <p:nvPr>
            <p:ph type="body" sz="half" idx="2"/>
          </p:nvPr>
        </p:nvSpPr>
        <p:spPr>
          <a:xfrm>
            <a:off x="838344" y="2013625"/>
            <a:ext cx="4614759" cy="4163337"/>
          </a:xfrm>
        </p:spPr>
        <p:txBody>
          <a:bodyPr vert="horz" lIns="91440" tIns="45720" rIns="91440" bIns="45720" rtlCol="0">
            <a:normAutofit/>
          </a:bodyPr>
          <a:lstStyle/>
          <a:p>
            <a:pPr indent="-228600">
              <a:buFont typeface="Arial" panose="020B0604020202020204" pitchFamily="34" charset="0"/>
              <a:buChar char="•"/>
            </a:pPr>
            <a:r>
              <a:rPr lang="en-US" sz="1900" i="1">
                <a:solidFill>
                  <a:srgbClr val="FFFFFF"/>
                </a:solidFill>
              </a:rPr>
              <a:t>Στην Κύπρο υπάρχουν πολλές παραδόσεις  γύρω από τους Ακρίτες και κυρίως για τον Διγενή Ακρίτα. </a:t>
            </a:r>
          </a:p>
          <a:p>
            <a:pPr indent="-228600">
              <a:buFont typeface="Arial" panose="020B0604020202020204" pitchFamily="34" charset="0"/>
              <a:buChar char="•"/>
            </a:pPr>
            <a:r>
              <a:rPr lang="en-US" sz="1900" i="1">
                <a:solidFill>
                  <a:srgbClr val="FFFFFF"/>
                </a:solidFill>
              </a:rPr>
              <a:t>Ο Διγενής παίρνει επικές διαστάσεις, αφού ο μύθος τον θέλει σε μια περίπτωση να βάζει την παλάμη του σε βουνό και να δημιουργεί τον Πενταδάχτυλο.</a:t>
            </a:r>
          </a:p>
          <a:p>
            <a:pPr indent="-228600">
              <a:buFont typeface="Arial" panose="020B0604020202020204" pitchFamily="34" charset="0"/>
              <a:buChar char="•"/>
            </a:pPr>
            <a:r>
              <a:rPr lang="en-US" sz="1900" i="1">
                <a:solidFill>
                  <a:srgbClr val="FFFFFF"/>
                </a:solidFill>
              </a:rPr>
              <a:t> Σε άλλη  περίπτωση, ο Διγενής θέλοντας να απωθήσει εχθρούς στα παράλια της Πάφου, σηκώνει ένα τεράστιο βράχο και τον ρίχνει στη θάλασσα. Ο βράχος μέχρι σήμερα βρίσκεται εκεί και ονομάζεται  «Πέτρα του Ρωμιού».</a:t>
            </a:r>
          </a:p>
        </p:txBody>
      </p:sp>
      <p:pic>
        <p:nvPicPr>
          <p:cNvPr id="2052" name="Picture 4" descr="Πέτρα του Ρωμιού">
            <a:extLst>
              <a:ext uri="{FF2B5EF4-FFF2-40B4-BE49-F238E27FC236}">
                <a16:creationId xmlns:a16="http://schemas.microsoft.com/office/drawing/2014/main" id="{0D1FB629-9830-4DE9-8972-652A8A6A776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860" r="-3" b="-3"/>
          <a:stretch/>
        </p:blipFill>
        <p:spPr bwMode="auto">
          <a:xfrm>
            <a:off x="6291427" y="2055803"/>
            <a:ext cx="5815045" cy="4633711"/>
          </a:xfrm>
          <a:custGeom>
            <a:avLst/>
            <a:gdLst/>
            <a:ahLst/>
            <a:cxnLst/>
            <a:rect l="l" t="t" r="r" b="b"/>
            <a:pathLst>
              <a:path w="5283866" h="4210442">
                <a:moveTo>
                  <a:pt x="839883" y="18"/>
                </a:moveTo>
                <a:cubicBezTo>
                  <a:pt x="851945" y="328"/>
                  <a:pt x="864423" y="4671"/>
                  <a:pt x="875727" y="6050"/>
                </a:cubicBezTo>
                <a:cubicBezTo>
                  <a:pt x="1125267" y="36932"/>
                  <a:pt x="1374804" y="70296"/>
                  <a:pt x="1624617" y="99799"/>
                </a:cubicBezTo>
                <a:cubicBezTo>
                  <a:pt x="1858164" y="127373"/>
                  <a:pt x="2093363" y="133714"/>
                  <a:pt x="2328012" y="148051"/>
                </a:cubicBezTo>
                <a:cubicBezTo>
                  <a:pt x="2612016" y="165424"/>
                  <a:pt x="2895470" y="189965"/>
                  <a:pt x="3177820" y="228566"/>
                </a:cubicBezTo>
                <a:cubicBezTo>
                  <a:pt x="3373866" y="255590"/>
                  <a:pt x="3571843" y="274338"/>
                  <a:pt x="3770646" y="252831"/>
                </a:cubicBezTo>
                <a:cubicBezTo>
                  <a:pt x="3780572" y="251727"/>
                  <a:pt x="3791878" y="248144"/>
                  <a:pt x="3800149" y="251727"/>
                </a:cubicBezTo>
                <a:cubicBezTo>
                  <a:pt x="3896658" y="291986"/>
                  <a:pt x="4001986" y="263033"/>
                  <a:pt x="4102076" y="288400"/>
                </a:cubicBezTo>
                <a:cubicBezTo>
                  <a:pt x="4076434" y="386286"/>
                  <a:pt x="3966416" y="378289"/>
                  <a:pt x="3904377" y="446120"/>
                </a:cubicBezTo>
                <a:cubicBezTo>
                  <a:pt x="4005570" y="473141"/>
                  <a:pt x="4096562" y="500439"/>
                  <a:pt x="4188933" y="520843"/>
                </a:cubicBezTo>
                <a:cubicBezTo>
                  <a:pt x="4286818" y="542350"/>
                  <a:pt x="4369813" y="600531"/>
                  <a:pt x="4465492" y="626449"/>
                </a:cubicBezTo>
                <a:cubicBezTo>
                  <a:pt x="4485897" y="631964"/>
                  <a:pt x="4510437" y="651264"/>
                  <a:pt x="4517606" y="670015"/>
                </a:cubicBezTo>
                <a:cubicBezTo>
                  <a:pt x="4540768" y="730677"/>
                  <a:pt x="5003171" y="900804"/>
                  <a:pt x="4948576" y="954847"/>
                </a:cubicBezTo>
                <a:cubicBezTo>
                  <a:pt x="4925966" y="977182"/>
                  <a:pt x="4896738" y="993174"/>
                  <a:pt x="4866132" y="1015233"/>
                </a:cubicBezTo>
                <a:cubicBezTo>
                  <a:pt x="4912180" y="1056869"/>
                  <a:pt x="4964017" y="1075067"/>
                  <a:pt x="5019164" y="1087474"/>
                </a:cubicBezTo>
                <a:cubicBezTo>
                  <a:pt x="5035708" y="1091335"/>
                  <a:pt x="5051977" y="1099055"/>
                  <a:pt x="5053630" y="1117806"/>
                </a:cubicBezTo>
                <a:cubicBezTo>
                  <a:pt x="5055284" y="1137382"/>
                  <a:pt x="5038464" y="1145101"/>
                  <a:pt x="5024404" y="1154202"/>
                </a:cubicBezTo>
                <a:cubicBezTo>
                  <a:pt x="5004826" y="1166885"/>
                  <a:pt x="4985800" y="1177916"/>
                  <a:pt x="4960984" y="1179569"/>
                </a:cubicBezTo>
                <a:cubicBezTo>
                  <a:pt x="4920176" y="1182051"/>
                  <a:pt x="4900600" y="1217344"/>
                  <a:pt x="4876887" y="1243814"/>
                </a:cubicBezTo>
                <a:cubicBezTo>
                  <a:pt x="4863652" y="1258705"/>
                  <a:pt x="4857034" y="1288759"/>
                  <a:pt x="4880195" y="1293998"/>
                </a:cubicBezTo>
                <a:cubicBezTo>
                  <a:pt x="4935892" y="1306682"/>
                  <a:pt x="4931480" y="1343355"/>
                  <a:pt x="4930104" y="1384991"/>
                </a:cubicBezTo>
                <a:cubicBezTo>
                  <a:pt x="4928173" y="1436553"/>
                  <a:pt x="4895360" y="1460265"/>
                  <a:pt x="4855103" y="1480119"/>
                </a:cubicBezTo>
                <a:cubicBezTo>
                  <a:pt x="4841316" y="1487011"/>
                  <a:pt x="4821740" y="1486735"/>
                  <a:pt x="4816500" y="1508242"/>
                </a:cubicBezTo>
                <a:cubicBezTo>
                  <a:pt x="4839110" y="1528648"/>
                  <a:pt x="4866684" y="1512103"/>
                  <a:pt x="4890949" y="1517893"/>
                </a:cubicBezTo>
                <a:cubicBezTo>
                  <a:pt x="4911077" y="1522581"/>
                  <a:pt x="4944441" y="1520100"/>
                  <a:pt x="4916868" y="1557599"/>
                </a:cubicBezTo>
                <a:cubicBezTo>
                  <a:pt x="4908870" y="1568352"/>
                  <a:pt x="4918245" y="1576625"/>
                  <a:pt x="4928448" y="1577453"/>
                </a:cubicBezTo>
                <a:cubicBezTo>
                  <a:pt x="5010066" y="1586000"/>
                  <a:pt x="4972566" y="1661827"/>
                  <a:pt x="4998760" y="1701809"/>
                </a:cubicBezTo>
                <a:cubicBezTo>
                  <a:pt x="5005928" y="1712836"/>
                  <a:pt x="4998208" y="1731862"/>
                  <a:pt x="4986903" y="1736550"/>
                </a:cubicBezTo>
                <a:cubicBezTo>
                  <a:pt x="4914660" y="1767432"/>
                  <a:pt x="4904735" y="1841053"/>
                  <a:pt x="4869716" y="1904472"/>
                </a:cubicBezTo>
                <a:cubicBezTo>
                  <a:pt x="4907768" y="1929562"/>
                  <a:pt x="4953264" y="1935077"/>
                  <a:pt x="4994348" y="1951346"/>
                </a:cubicBezTo>
                <a:cubicBezTo>
                  <a:pt x="5037087" y="1968441"/>
                  <a:pt x="5037087" y="1981125"/>
                  <a:pt x="5001792" y="2030756"/>
                </a:cubicBezTo>
                <a:cubicBezTo>
                  <a:pt x="5093611" y="2041511"/>
                  <a:pt x="5093611" y="2041511"/>
                  <a:pt x="5065212" y="2119543"/>
                </a:cubicBezTo>
                <a:cubicBezTo>
                  <a:pt x="5142142" y="2126712"/>
                  <a:pt x="5192876" y="2163660"/>
                  <a:pt x="5204732" y="2244450"/>
                </a:cubicBezTo>
                <a:cubicBezTo>
                  <a:pt x="5210523" y="2283604"/>
                  <a:pt x="5245265" y="2302077"/>
                  <a:pt x="5283866" y="2328272"/>
                </a:cubicBezTo>
                <a:cubicBezTo>
                  <a:pt x="5235890" y="2353641"/>
                  <a:pt x="5203354" y="2406580"/>
                  <a:pt x="5147380" y="2350606"/>
                </a:cubicBezTo>
                <a:cubicBezTo>
                  <a:pt x="5126976" y="2330203"/>
                  <a:pt x="5128904" y="2356121"/>
                  <a:pt x="5126148" y="2363566"/>
                </a:cubicBezTo>
                <a:cubicBezTo>
                  <a:pt x="5119532" y="2381764"/>
                  <a:pt x="5133316" y="2393897"/>
                  <a:pt x="5142417" y="2407682"/>
                </a:cubicBezTo>
                <a:cubicBezTo>
                  <a:pt x="5151240" y="2421470"/>
                  <a:pt x="5161718" y="2436083"/>
                  <a:pt x="5164200" y="2451526"/>
                </a:cubicBezTo>
                <a:cubicBezTo>
                  <a:pt x="5165852" y="2462279"/>
                  <a:pt x="5157858" y="2477994"/>
                  <a:pt x="5149034" y="2485992"/>
                </a:cubicBezTo>
                <a:cubicBezTo>
                  <a:pt x="5102710" y="2528178"/>
                  <a:pt x="5130284" y="2623031"/>
                  <a:pt x="5042601" y="2635164"/>
                </a:cubicBezTo>
                <a:cubicBezTo>
                  <a:pt x="5003171" y="2640677"/>
                  <a:pt x="4984146" y="2675420"/>
                  <a:pt x="4955194" y="2694445"/>
                </a:cubicBezTo>
                <a:cubicBezTo>
                  <a:pt x="4854552" y="2760897"/>
                  <a:pt x="4787272" y="2846375"/>
                  <a:pt x="4756116" y="2963836"/>
                </a:cubicBezTo>
                <a:cubicBezTo>
                  <a:pt x="4747568" y="2996372"/>
                  <a:pt x="4714754" y="3022569"/>
                  <a:pt x="4693523" y="3051244"/>
                </a:cubicBezTo>
                <a:cubicBezTo>
                  <a:pt x="4703726" y="3072199"/>
                  <a:pt x="4759424" y="3026979"/>
                  <a:pt x="4739848" y="3082125"/>
                </a:cubicBezTo>
                <a:cubicBezTo>
                  <a:pt x="4724958" y="3123486"/>
                  <a:pt x="4686906" y="3149129"/>
                  <a:pt x="4651060" y="3173670"/>
                </a:cubicBezTo>
                <a:cubicBezTo>
                  <a:pt x="4610252" y="3201518"/>
                  <a:pt x="4565032" y="3223852"/>
                  <a:pt x="4546556" y="3275413"/>
                </a:cubicBezTo>
                <a:cubicBezTo>
                  <a:pt x="4542697" y="3286444"/>
                  <a:pt x="4530288" y="3298024"/>
                  <a:pt x="4519261" y="3302437"/>
                </a:cubicBezTo>
                <a:cubicBezTo>
                  <a:pt x="3944081" y="4209875"/>
                  <a:pt x="2528194" y="4215939"/>
                  <a:pt x="2364961" y="4209597"/>
                </a:cubicBezTo>
                <a:cubicBezTo>
                  <a:pt x="2167260" y="4201602"/>
                  <a:pt x="1980313" y="4145627"/>
                  <a:pt x="1796951" y="4075867"/>
                </a:cubicBezTo>
                <a:cubicBezTo>
                  <a:pt x="1719469" y="4046365"/>
                  <a:pt x="1647505" y="4004453"/>
                  <a:pt x="1572227" y="3971917"/>
                </a:cubicBezTo>
                <a:cubicBezTo>
                  <a:pt x="1468277" y="3926971"/>
                  <a:pt x="1388040" y="3841219"/>
                  <a:pt x="1284364" y="3805097"/>
                </a:cubicBezTo>
                <a:cubicBezTo>
                  <a:pt x="1177655" y="3767873"/>
                  <a:pt x="1086388" y="3699767"/>
                  <a:pt x="976645" y="3670815"/>
                </a:cubicBezTo>
                <a:cubicBezTo>
                  <a:pt x="918742" y="3655375"/>
                  <a:pt x="862768" y="3627527"/>
                  <a:pt x="871866" y="3547839"/>
                </a:cubicBezTo>
                <a:cubicBezTo>
                  <a:pt x="874349" y="3525228"/>
                  <a:pt x="859184" y="3506755"/>
                  <a:pt x="835195" y="3513373"/>
                </a:cubicBezTo>
                <a:cubicBezTo>
                  <a:pt x="789424" y="3525780"/>
                  <a:pt x="768744" y="3492967"/>
                  <a:pt x="743375" y="3468427"/>
                </a:cubicBezTo>
                <a:cubicBezTo>
                  <a:pt x="698156" y="3424863"/>
                  <a:pt x="655142" y="3378540"/>
                  <a:pt x="583175" y="3371370"/>
                </a:cubicBezTo>
                <a:cubicBezTo>
                  <a:pt x="596961" y="3337178"/>
                  <a:pt x="620399" y="3342142"/>
                  <a:pt x="641906" y="3349311"/>
                </a:cubicBezTo>
                <a:cubicBezTo>
                  <a:pt x="698432" y="3368062"/>
                  <a:pt x="754405" y="3389293"/>
                  <a:pt x="810930" y="3408042"/>
                </a:cubicBezTo>
                <a:cubicBezTo>
                  <a:pt x="847878" y="3420175"/>
                  <a:pt x="884551" y="3437271"/>
                  <a:pt x="933908" y="3423758"/>
                </a:cubicBezTo>
                <a:cubicBezTo>
                  <a:pt x="891445" y="3354826"/>
                  <a:pt x="819202" y="3342418"/>
                  <a:pt x="760747" y="3321187"/>
                </a:cubicBezTo>
                <a:cubicBezTo>
                  <a:pt x="687678" y="3294441"/>
                  <a:pt x="644664" y="3243980"/>
                  <a:pt x="593101" y="3187731"/>
                </a:cubicBezTo>
                <a:cubicBezTo>
                  <a:pt x="646869" y="3174220"/>
                  <a:pt x="680233" y="3215581"/>
                  <a:pt x="722419" y="3213374"/>
                </a:cubicBezTo>
                <a:cubicBezTo>
                  <a:pt x="724627" y="3206207"/>
                  <a:pt x="728486" y="3195729"/>
                  <a:pt x="727934" y="3195451"/>
                </a:cubicBezTo>
                <a:cubicBezTo>
                  <a:pt x="659002" y="3164570"/>
                  <a:pt x="626741" y="3106666"/>
                  <a:pt x="615987" y="3036630"/>
                </a:cubicBezTo>
                <a:cubicBezTo>
                  <a:pt x="610473" y="3000510"/>
                  <a:pt x="585381" y="2989205"/>
                  <a:pt x="560564" y="2972660"/>
                </a:cubicBezTo>
                <a:cubicBezTo>
                  <a:pt x="473984" y="2913930"/>
                  <a:pt x="382441" y="2860713"/>
                  <a:pt x="311302" y="2779924"/>
                </a:cubicBezTo>
                <a:cubicBezTo>
                  <a:pt x="393471" y="2790677"/>
                  <a:pt x="459371" y="2843341"/>
                  <a:pt x="547882" y="2865952"/>
                </a:cubicBezTo>
                <a:cubicBezTo>
                  <a:pt x="477570" y="2777166"/>
                  <a:pt x="386577" y="2732222"/>
                  <a:pt x="303582" y="2678453"/>
                </a:cubicBezTo>
                <a:cubicBezTo>
                  <a:pt x="265806" y="2653913"/>
                  <a:pt x="230790" y="2622479"/>
                  <a:pt x="185016" y="2609244"/>
                </a:cubicBezTo>
                <a:cubicBezTo>
                  <a:pt x="168748" y="2604556"/>
                  <a:pt x="142002" y="2594630"/>
                  <a:pt x="154963" y="2568435"/>
                </a:cubicBezTo>
                <a:cubicBezTo>
                  <a:pt x="165990" y="2546654"/>
                  <a:pt x="187773" y="2553269"/>
                  <a:pt x="207627" y="2559612"/>
                </a:cubicBezTo>
                <a:cubicBezTo>
                  <a:pt x="255328" y="2575330"/>
                  <a:pt x="304685" y="2575604"/>
                  <a:pt x="369207" y="2575330"/>
                </a:cubicBezTo>
                <a:cubicBezTo>
                  <a:pt x="315163" y="2503363"/>
                  <a:pt x="216174" y="2524871"/>
                  <a:pt x="169852" y="2449319"/>
                </a:cubicBezTo>
                <a:cubicBezTo>
                  <a:pt x="227755" y="2436083"/>
                  <a:pt x="272424" y="2463381"/>
                  <a:pt x="319299" y="2468619"/>
                </a:cubicBezTo>
                <a:cubicBezTo>
                  <a:pt x="361761" y="2473307"/>
                  <a:pt x="372239" y="2460624"/>
                  <a:pt x="362313" y="2418988"/>
                </a:cubicBezTo>
                <a:cubicBezTo>
                  <a:pt x="346873" y="2354190"/>
                  <a:pt x="370034" y="2321102"/>
                  <a:pt x="431798" y="2338750"/>
                </a:cubicBezTo>
                <a:cubicBezTo>
                  <a:pt x="489149" y="2355293"/>
                  <a:pt x="495215" y="2331030"/>
                  <a:pt x="479775" y="2294082"/>
                </a:cubicBezTo>
                <a:cubicBezTo>
                  <a:pt x="457716" y="2240315"/>
                  <a:pt x="482807" y="2198678"/>
                  <a:pt x="499903" y="2153458"/>
                </a:cubicBezTo>
                <a:cubicBezTo>
                  <a:pt x="526099" y="2084525"/>
                  <a:pt x="515069" y="2050885"/>
                  <a:pt x="458544" y="1999599"/>
                </a:cubicBezTo>
                <a:cubicBezTo>
                  <a:pt x="426835" y="1970921"/>
                  <a:pt x="392645" y="1946658"/>
                  <a:pt x="346596" y="1921843"/>
                </a:cubicBezTo>
                <a:cubicBezTo>
                  <a:pt x="452753" y="1908331"/>
                  <a:pt x="341358" y="1862836"/>
                  <a:pt x="378857" y="1834435"/>
                </a:cubicBezTo>
                <a:cubicBezTo>
                  <a:pt x="453856" y="1822854"/>
                  <a:pt x="515069" y="1913294"/>
                  <a:pt x="617091" y="1887376"/>
                </a:cubicBezTo>
                <a:cubicBezTo>
                  <a:pt x="491080" y="1809066"/>
                  <a:pt x="351835" y="1783423"/>
                  <a:pt x="260568" y="1679198"/>
                </a:cubicBezTo>
                <a:cubicBezTo>
                  <a:pt x="281523" y="1655484"/>
                  <a:pt x="302479" y="1677543"/>
                  <a:pt x="320402" y="1668720"/>
                </a:cubicBezTo>
                <a:cubicBezTo>
                  <a:pt x="319850" y="1663205"/>
                  <a:pt x="321230" y="1654932"/>
                  <a:pt x="317920" y="1652452"/>
                </a:cubicBezTo>
                <a:cubicBezTo>
                  <a:pt x="249815" y="1595650"/>
                  <a:pt x="248711" y="1594273"/>
                  <a:pt x="321779" y="1552359"/>
                </a:cubicBezTo>
                <a:cubicBezTo>
                  <a:pt x="347424" y="1537746"/>
                  <a:pt x="345218" y="1524786"/>
                  <a:pt x="331707" y="1506313"/>
                </a:cubicBezTo>
                <a:cubicBezTo>
                  <a:pt x="322055" y="1493353"/>
                  <a:pt x="310475" y="1481772"/>
                  <a:pt x="315990" y="1453371"/>
                </a:cubicBezTo>
                <a:cubicBezTo>
                  <a:pt x="355971" y="1489769"/>
                  <a:pt x="549259" y="1477912"/>
                  <a:pt x="583450" y="1474052"/>
                </a:cubicBezTo>
                <a:cubicBezTo>
                  <a:pt x="621777" y="1469917"/>
                  <a:pt x="659553" y="1452269"/>
                  <a:pt x="699809" y="1461919"/>
                </a:cubicBezTo>
                <a:cubicBezTo>
                  <a:pt x="732070" y="1469641"/>
                  <a:pt x="881516" y="1544364"/>
                  <a:pt x="902750" y="1458612"/>
                </a:cubicBezTo>
                <a:cubicBezTo>
                  <a:pt x="903853" y="1454475"/>
                  <a:pt x="964237" y="1464127"/>
                  <a:pt x="996774" y="1468814"/>
                </a:cubicBezTo>
                <a:cubicBezTo>
                  <a:pt x="1025451" y="1472674"/>
                  <a:pt x="1057712" y="1489769"/>
                  <a:pt x="1077012" y="1455578"/>
                </a:cubicBezTo>
                <a:cubicBezTo>
                  <a:pt x="1088317" y="1435450"/>
                  <a:pt x="1041719" y="1396571"/>
                  <a:pt x="1000083" y="1393262"/>
                </a:cubicBezTo>
                <a:cubicBezTo>
                  <a:pt x="963961" y="1390229"/>
                  <a:pt x="926186" y="1385817"/>
                  <a:pt x="891720" y="1394089"/>
                </a:cubicBezTo>
                <a:cubicBezTo>
                  <a:pt x="849258" y="1404017"/>
                  <a:pt x="826372" y="1388024"/>
                  <a:pt x="814515" y="1353557"/>
                </a:cubicBezTo>
                <a:cubicBezTo>
                  <a:pt x="801280" y="1315506"/>
                  <a:pt x="775911" y="1297858"/>
                  <a:pt x="740895" y="1280211"/>
                </a:cubicBezTo>
                <a:cubicBezTo>
                  <a:pt x="655967" y="1237474"/>
                  <a:pt x="574352" y="1188118"/>
                  <a:pt x="481154" y="1163301"/>
                </a:cubicBezTo>
                <a:cubicBezTo>
                  <a:pt x="462679" y="1158337"/>
                  <a:pt x="442276" y="1151719"/>
                  <a:pt x="433728" y="1118909"/>
                </a:cubicBezTo>
                <a:cubicBezTo>
                  <a:pt x="686023" y="1167987"/>
                  <a:pt x="915984" y="1295929"/>
                  <a:pt x="1176276" y="1288484"/>
                </a:cubicBezTo>
                <a:cubicBezTo>
                  <a:pt x="1105137" y="1247950"/>
                  <a:pt x="1022694" y="1245745"/>
                  <a:pt x="946867" y="1217344"/>
                </a:cubicBezTo>
                <a:cubicBezTo>
                  <a:pt x="1000635" y="1196113"/>
                  <a:pt x="1051094" y="1218172"/>
                  <a:pt x="1102104" y="1230304"/>
                </a:cubicBezTo>
                <a:cubicBezTo>
                  <a:pt x="1144843" y="1240230"/>
                  <a:pt x="1183446" y="1241885"/>
                  <a:pt x="1188133" y="1182603"/>
                </a:cubicBezTo>
                <a:cubicBezTo>
                  <a:pt x="1186478" y="1178742"/>
                  <a:pt x="1186754" y="1173780"/>
                  <a:pt x="1187030" y="1169092"/>
                </a:cubicBezTo>
                <a:cubicBezTo>
                  <a:pt x="1172690" y="1144552"/>
                  <a:pt x="1150358" y="1131868"/>
                  <a:pt x="1123887" y="1124698"/>
                </a:cubicBezTo>
                <a:cubicBezTo>
                  <a:pt x="1107894" y="1120286"/>
                  <a:pt x="1086663" y="1113668"/>
                  <a:pt x="1086938" y="1096023"/>
                </a:cubicBezTo>
                <a:cubicBezTo>
                  <a:pt x="1087765" y="1030674"/>
                  <a:pt x="1036756" y="1011647"/>
                  <a:pt x="985744" y="992622"/>
                </a:cubicBezTo>
                <a:cubicBezTo>
                  <a:pt x="1014145" y="960086"/>
                  <a:pt x="1036479" y="984074"/>
                  <a:pt x="1057987" y="981594"/>
                </a:cubicBezTo>
                <a:cubicBezTo>
                  <a:pt x="1072049" y="979939"/>
                  <a:pt x="1084733" y="976906"/>
                  <a:pt x="1084733" y="960086"/>
                </a:cubicBezTo>
                <a:cubicBezTo>
                  <a:pt x="1085008" y="946023"/>
                  <a:pt x="1078390" y="930030"/>
                  <a:pt x="1064605" y="929756"/>
                </a:cubicBezTo>
                <a:cubicBezTo>
                  <a:pt x="978300" y="927273"/>
                  <a:pt x="930599" y="836833"/>
                  <a:pt x="840985" y="836558"/>
                </a:cubicBezTo>
                <a:cubicBezTo>
                  <a:pt x="787493" y="836558"/>
                  <a:pt x="868834" y="785547"/>
                  <a:pt x="823615" y="764315"/>
                </a:cubicBezTo>
                <a:cubicBezTo>
                  <a:pt x="813687" y="759628"/>
                  <a:pt x="849533" y="752460"/>
                  <a:pt x="865526" y="753562"/>
                </a:cubicBezTo>
                <a:cubicBezTo>
                  <a:pt x="881242" y="754665"/>
                  <a:pt x="895304" y="768175"/>
                  <a:pt x="914331" y="758525"/>
                </a:cubicBezTo>
                <a:cubicBezTo>
                  <a:pt x="924808" y="724059"/>
                  <a:pt x="897787" y="711375"/>
                  <a:pt x="875452" y="701724"/>
                </a:cubicBezTo>
                <a:cubicBezTo>
                  <a:pt x="823889" y="679390"/>
                  <a:pt x="773706" y="652369"/>
                  <a:pt x="717181" y="644371"/>
                </a:cubicBezTo>
                <a:cubicBezTo>
                  <a:pt x="697053" y="641614"/>
                  <a:pt x="746133" y="604666"/>
                  <a:pt x="755783" y="591707"/>
                </a:cubicBezTo>
                <a:cubicBezTo>
                  <a:pt x="528304" y="455496"/>
                  <a:pt x="254778" y="462388"/>
                  <a:pt x="0" y="352370"/>
                </a:cubicBezTo>
                <a:cubicBezTo>
                  <a:pt x="56250" y="330864"/>
                  <a:pt x="97610" y="346580"/>
                  <a:pt x="135937" y="349889"/>
                </a:cubicBezTo>
                <a:cubicBezTo>
                  <a:pt x="231615" y="358160"/>
                  <a:pt x="326193" y="375256"/>
                  <a:pt x="421595" y="385458"/>
                </a:cubicBezTo>
                <a:cubicBezTo>
                  <a:pt x="468469" y="390421"/>
                  <a:pt x="512035" y="409172"/>
                  <a:pt x="564424" y="379393"/>
                </a:cubicBezTo>
                <a:cubicBezTo>
                  <a:pt x="599443" y="359540"/>
                  <a:pt x="655418" y="381046"/>
                  <a:pt x="698432" y="398694"/>
                </a:cubicBezTo>
                <a:cubicBezTo>
                  <a:pt x="734000" y="413307"/>
                  <a:pt x="767916" y="417167"/>
                  <a:pt x="815067" y="398694"/>
                </a:cubicBezTo>
                <a:cubicBezTo>
                  <a:pt x="772328" y="387389"/>
                  <a:pt x="739515" y="377463"/>
                  <a:pt x="705876" y="370568"/>
                </a:cubicBezTo>
                <a:cubicBezTo>
                  <a:pt x="679130" y="365055"/>
                  <a:pt x="742825" y="342719"/>
                  <a:pt x="775360" y="345477"/>
                </a:cubicBezTo>
                <a:cubicBezTo>
                  <a:pt x="820857" y="349337"/>
                  <a:pt x="795214" y="335000"/>
                  <a:pt x="787493" y="315146"/>
                </a:cubicBezTo>
                <a:cubicBezTo>
                  <a:pt x="779221" y="293915"/>
                  <a:pt x="803761" y="287298"/>
                  <a:pt x="819202" y="291709"/>
                </a:cubicBezTo>
                <a:cubicBezTo>
                  <a:pt x="878484" y="309081"/>
                  <a:pt x="937491" y="278474"/>
                  <a:pt x="998705" y="303291"/>
                </a:cubicBezTo>
                <a:cubicBezTo>
                  <a:pt x="983263" y="242077"/>
                  <a:pt x="949899" y="215331"/>
                  <a:pt x="880139" y="206783"/>
                </a:cubicBezTo>
                <a:cubicBezTo>
                  <a:pt x="853944" y="203475"/>
                  <a:pt x="826647" y="208438"/>
                  <a:pt x="804037" y="190790"/>
                </a:cubicBezTo>
                <a:cubicBezTo>
                  <a:pt x="791076" y="180590"/>
                  <a:pt x="776463" y="168457"/>
                  <a:pt x="786666" y="149707"/>
                </a:cubicBezTo>
                <a:cubicBezTo>
                  <a:pt x="793834" y="136471"/>
                  <a:pt x="809276" y="136471"/>
                  <a:pt x="821960" y="140884"/>
                </a:cubicBezTo>
                <a:cubicBezTo>
                  <a:pt x="878761" y="160461"/>
                  <a:pt x="938043" y="167630"/>
                  <a:pt x="997325" y="174800"/>
                </a:cubicBezTo>
                <a:cubicBezTo>
                  <a:pt x="1006426" y="175902"/>
                  <a:pt x="1016626" y="179487"/>
                  <a:pt x="1026829" y="161287"/>
                </a:cubicBezTo>
                <a:cubicBezTo>
                  <a:pt x="915984" y="131783"/>
                  <a:pt x="810655" y="89872"/>
                  <a:pt x="696777" y="73604"/>
                </a:cubicBezTo>
                <a:cubicBezTo>
                  <a:pt x="698432" y="65884"/>
                  <a:pt x="700086" y="58164"/>
                  <a:pt x="701741" y="50444"/>
                </a:cubicBezTo>
                <a:cubicBezTo>
                  <a:pt x="790801" y="61471"/>
                  <a:pt x="879864" y="72501"/>
                  <a:pt x="992362" y="86289"/>
                </a:cubicBezTo>
                <a:cubicBezTo>
                  <a:pt x="923153" y="42446"/>
                  <a:pt x="857805" y="57060"/>
                  <a:pt x="806519" y="18183"/>
                </a:cubicBezTo>
                <a:cubicBezTo>
                  <a:pt x="816170" y="3431"/>
                  <a:pt x="827820" y="-292"/>
                  <a:pt x="839883" y="18"/>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85834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603</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vt:lpstr>
      <vt:lpstr>Calibri</vt:lpstr>
      <vt:lpstr>Calibri Light</vt:lpstr>
      <vt:lpstr>helvetica neue</vt:lpstr>
      <vt:lpstr>Θέμα του Office</vt:lpstr>
      <vt:lpstr> Ακριτικά Τραγούδια </vt:lpstr>
      <vt:lpstr>PowerPoint Presentation</vt:lpstr>
      <vt:lpstr>ΔΗΜΟΤΙΚΑ ΤΡΑΓΟΥΔΙΑ</vt:lpstr>
      <vt:lpstr>Κυπριακά Ακριτικά Τραγούδια</vt:lpstr>
      <vt:lpstr>Η Κυπριακή Παράδοση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Ακριτικά Τραγούδια</dc:title>
  <dc:creator>Μαρίνα Μνασωνος</dc:creator>
  <cp:lastModifiedBy>ΧΑΡΙΚΛΕΙΑ ΓΚΟΓΚΟΥ</cp:lastModifiedBy>
  <cp:revision>2</cp:revision>
  <dcterms:created xsi:type="dcterms:W3CDTF">2021-01-21T12:29:12Z</dcterms:created>
  <dcterms:modified xsi:type="dcterms:W3CDTF">2021-01-22T08:33:53Z</dcterms:modified>
</cp:coreProperties>
</file>