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99" r:id="rId1"/>
  </p:sldMasterIdLst>
  <p:sldIdLst>
    <p:sldId id="291" r:id="rId2"/>
    <p:sldId id="279" r:id="rId3"/>
    <p:sldId id="288" r:id="rId4"/>
    <p:sldId id="293" r:id="rId5"/>
    <p:sldId id="290" r:id="rId6"/>
    <p:sldId id="294" r:id="rId7"/>
    <p:sldId id="296" r:id="rId8"/>
    <p:sldId id="299" r:id="rId9"/>
    <p:sldId id="297" r:id="rId10"/>
    <p:sldId id="302" r:id="rId11"/>
    <p:sldId id="304" r:id="rId12"/>
    <p:sldId id="305" r:id="rId13"/>
    <p:sldId id="306" r:id="rId14"/>
    <p:sldId id="298" r:id="rId15"/>
    <p:sldId id="301" r:id="rId16"/>
    <p:sldId id="307" r:id="rId17"/>
    <p:sldId id="309" r:id="rId18"/>
    <p:sldId id="308" r:id="rId19"/>
    <p:sldId id="287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D8FC1AAF-7064-4FA1-BA63-5EB6AFEDCFAA}" type="datetimeFigureOut">
              <a:rPr lang="el-GR" smtClean="0"/>
              <a:pPr/>
              <a:t>25/1/2021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662EDDD3-B95D-4F5C-9D3E-C380EA8A7C3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88915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1AAF-7064-4FA1-BA63-5EB6AFEDCFAA}" type="datetimeFigureOut">
              <a:rPr lang="el-GR" smtClean="0"/>
              <a:pPr/>
              <a:t>25/1/2021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DDD3-B95D-4F5C-9D3E-C380EA8A7C3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776104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1AAF-7064-4FA1-BA63-5EB6AFEDCFAA}" type="datetimeFigureOut">
              <a:rPr lang="el-GR" smtClean="0"/>
              <a:pPr/>
              <a:t>25/1/2021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DDD3-B95D-4F5C-9D3E-C380EA8A7C3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5583916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1AAF-7064-4FA1-BA63-5EB6AFEDCFAA}" type="datetimeFigureOut">
              <a:rPr lang="el-GR" smtClean="0"/>
              <a:pPr/>
              <a:t>25/1/2021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DDD3-B95D-4F5C-9D3E-C380EA8A7C3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131733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1AAF-7064-4FA1-BA63-5EB6AFEDCFAA}" type="datetimeFigureOut">
              <a:rPr lang="el-GR" smtClean="0"/>
              <a:pPr/>
              <a:t>25/1/2021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DDD3-B95D-4F5C-9D3E-C380EA8A7C3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131344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1AAF-7064-4FA1-BA63-5EB6AFEDCFAA}" type="datetimeFigureOut">
              <a:rPr lang="el-GR" smtClean="0"/>
              <a:pPr/>
              <a:t>25/1/2021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DDD3-B95D-4F5C-9D3E-C380EA8A7C3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535782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1AAF-7064-4FA1-BA63-5EB6AFEDCFAA}" type="datetimeFigureOut">
              <a:rPr lang="el-GR" smtClean="0"/>
              <a:pPr/>
              <a:t>25/1/2021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DDD3-B95D-4F5C-9D3E-C380EA8A7C3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5915576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1AAF-7064-4FA1-BA63-5EB6AFEDCFAA}" type="datetimeFigureOut">
              <a:rPr lang="el-GR" smtClean="0"/>
              <a:pPr/>
              <a:t>25/1/2021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DDD3-B95D-4F5C-9D3E-C380EA8A7C3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6003644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1AAF-7064-4FA1-BA63-5EB6AFEDCFAA}" type="datetimeFigureOut">
              <a:rPr lang="el-GR" smtClean="0"/>
              <a:pPr/>
              <a:t>25/1/2021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DDD3-B95D-4F5C-9D3E-C380EA8A7C3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757839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1AAF-7064-4FA1-BA63-5EB6AFEDCFAA}" type="datetimeFigureOut">
              <a:rPr lang="el-GR" smtClean="0"/>
              <a:pPr/>
              <a:t>25/1/2021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DDD3-B95D-4F5C-9D3E-C380EA8A7C3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067481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1AAF-7064-4FA1-BA63-5EB6AFEDCFAA}" type="datetimeFigureOut">
              <a:rPr lang="el-GR" smtClean="0"/>
              <a:pPr/>
              <a:t>25/1/2021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DDD3-B95D-4F5C-9D3E-C380EA8A7C3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190194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1AAF-7064-4FA1-BA63-5EB6AFEDCFAA}" type="datetimeFigureOut">
              <a:rPr lang="el-GR" smtClean="0"/>
              <a:pPr/>
              <a:t>25/1/2021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DDD3-B95D-4F5C-9D3E-C380EA8A7C3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353992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1AAF-7064-4FA1-BA63-5EB6AFEDCFAA}" type="datetimeFigureOut">
              <a:rPr lang="el-GR" smtClean="0"/>
              <a:pPr/>
              <a:t>25/1/2021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DDD3-B95D-4F5C-9D3E-C380EA8A7C3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613138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1AAF-7064-4FA1-BA63-5EB6AFEDCFAA}" type="datetimeFigureOut">
              <a:rPr lang="el-GR" smtClean="0"/>
              <a:pPr/>
              <a:t>25/1/2021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DDD3-B95D-4F5C-9D3E-C380EA8A7C3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806349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1AAF-7064-4FA1-BA63-5EB6AFEDCFAA}" type="datetimeFigureOut">
              <a:rPr lang="el-GR" smtClean="0"/>
              <a:pPr/>
              <a:t>25/1/2021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DDD3-B95D-4F5C-9D3E-C380EA8A7C3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547468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1AAF-7064-4FA1-BA63-5EB6AFEDCFAA}" type="datetimeFigureOut">
              <a:rPr lang="el-GR" smtClean="0"/>
              <a:pPr/>
              <a:t>25/1/2021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DDD3-B95D-4F5C-9D3E-C380EA8A7C3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4610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1AAF-7064-4FA1-BA63-5EB6AFEDCFAA}" type="datetimeFigureOut">
              <a:rPr lang="el-GR" smtClean="0"/>
              <a:pPr/>
              <a:t>25/1/2021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DDD3-B95D-4F5C-9D3E-C380EA8A7C3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797952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8FC1AAF-7064-4FA1-BA63-5EB6AFEDCFAA}" type="datetimeFigureOut">
              <a:rPr lang="el-GR" smtClean="0"/>
              <a:pPr/>
              <a:t>25/1/2021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62EDDD3-B95D-4F5C-9D3E-C380EA8A7C3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6210918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00" r:id="rId1"/>
    <p:sldLayoutId id="2147484301" r:id="rId2"/>
    <p:sldLayoutId id="2147484302" r:id="rId3"/>
    <p:sldLayoutId id="2147484303" r:id="rId4"/>
    <p:sldLayoutId id="2147484304" r:id="rId5"/>
    <p:sldLayoutId id="2147484305" r:id="rId6"/>
    <p:sldLayoutId id="2147484306" r:id="rId7"/>
    <p:sldLayoutId id="2147484307" r:id="rId8"/>
    <p:sldLayoutId id="2147484308" r:id="rId9"/>
    <p:sldLayoutId id="2147484309" r:id="rId10"/>
    <p:sldLayoutId id="2147484310" r:id="rId11"/>
    <p:sldLayoutId id="2147484311" r:id="rId12"/>
    <p:sldLayoutId id="2147484312" r:id="rId13"/>
    <p:sldLayoutId id="2147484313" r:id="rId14"/>
    <p:sldLayoutId id="2147484314" r:id="rId15"/>
    <p:sldLayoutId id="2147484315" r:id="rId16"/>
    <p:sldLayoutId id="214748431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6.png"/><Relationship Id="rId7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6.png"/><Relationship Id="rId7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6.png"/><Relationship Id="rId7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10" Type="http://schemas.microsoft.com/office/2007/relationships/hdphoto" Target="../media/hdphoto1.wdp"/><Relationship Id="rId4" Type="http://schemas.openxmlformats.org/officeDocument/2006/relationships/image" Target="../media/image37.jpeg"/><Relationship Id="rId9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10" Type="http://schemas.microsoft.com/office/2007/relationships/hdphoto" Target="../media/hdphoto1.wdp"/><Relationship Id="rId4" Type="http://schemas.openxmlformats.org/officeDocument/2006/relationships/image" Target="../media/image37.jpeg"/><Relationship Id="rId9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microsoft.com/office/2007/relationships/media" Target="../media/media4.m4a"/><Relationship Id="rId3" Type="http://schemas.openxmlformats.org/officeDocument/2006/relationships/image" Target="../media/image7.png"/><Relationship Id="rId7" Type="http://schemas.openxmlformats.org/officeDocument/2006/relationships/image" Target="../media/image10.jpeg"/><Relationship Id="rId12" Type="http://schemas.microsoft.com/office/2007/relationships/media" Target="../media/media3.m4a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9.jpeg"/><Relationship Id="rId11" Type="http://schemas.microsoft.com/office/2007/relationships/media" Target="../media/media2.m4a"/><Relationship Id="rId5" Type="http://schemas.openxmlformats.org/officeDocument/2006/relationships/image" Target="../media/image8.jpeg"/><Relationship Id="rId10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microsoft.com/office/2007/relationships/media" Target="../media/media1.m4a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xmlns="" id="{F4C4DE5F-6F7C-4CF6-BC8B-E182276834A8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33925BF5-38C6-4000-BDBD-209771D2D7BD}"/>
              </a:ext>
            </a:extLst>
          </p:cNvPr>
          <p:cNvSpPr txBox="1">
            <a:spLocks/>
          </p:cNvSpPr>
          <p:nvPr/>
        </p:nvSpPr>
        <p:spPr>
          <a:xfrm>
            <a:off x="204592" y="2006600"/>
            <a:ext cx="5317586" cy="238760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100" b="1" i="1" dirty="0" err="1">
                <a:solidFill>
                  <a:srgbClr val="FFFFFF"/>
                </a:solidFill>
                <a:latin typeface="Comic Sans MS" panose="030F0702030302020204" pitchFamily="66" charset="0"/>
              </a:rPr>
              <a:t>Το</a:t>
            </a:r>
            <a:r>
              <a:rPr lang="en-US" sz="6100" b="1" i="1" dirty="0">
                <a:solidFill>
                  <a:srgbClr val="FFFFFF"/>
                </a:solidFill>
                <a:latin typeface="Comic Sans MS" panose="030F0702030302020204" pitchFamily="66" charset="0"/>
              </a:rPr>
              <a:t> σ</a:t>
            </a:r>
            <a:r>
              <a:rPr lang="el-GR" sz="6100" b="1" i="1" dirty="0">
                <a:solidFill>
                  <a:srgbClr val="FFFFFF"/>
                </a:solidFill>
                <a:latin typeface="Comic Sans MS" panose="030F0702030302020204" pitchFamily="66" charset="0"/>
              </a:rPr>
              <a:t>Ω</a:t>
            </a:r>
            <a:r>
              <a:rPr lang="en-US" sz="6100" b="1" i="1" dirty="0">
                <a:solidFill>
                  <a:srgbClr val="FFFFFF"/>
                </a:solidFill>
                <a:latin typeface="Comic Sans MS" panose="030F0702030302020204" pitchFamily="66" charset="0"/>
              </a:rPr>
              <a:t>μα και η </a:t>
            </a:r>
            <a:r>
              <a:rPr lang="en-US" sz="6100" b="1" i="1" dirty="0" err="1">
                <a:solidFill>
                  <a:srgbClr val="FFFFFF"/>
                </a:solidFill>
                <a:latin typeface="Comic Sans MS" panose="030F0702030302020204" pitchFamily="66" charset="0"/>
              </a:rPr>
              <a:t>υγ</a:t>
            </a:r>
            <a:r>
              <a:rPr lang="el-GR" sz="6100" b="1" i="1" dirty="0">
                <a:solidFill>
                  <a:srgbClr val="FFFFFF"/>
                </a:solidFill>
                <a:latin typeface="Comic Sans MS" panose="030F0702030302020204" pitchFamily="66" charset="0"/>
              </a:rPr>
              <a:t>ΕΙ</a:t>
            </a:r>
            <a:r>
              <a:rPr lang="en-US" sz="6100" b="1" i="1" dirty="0">
                <a:solidFill>
                  <a:srgbClr val="FFFFFF"/>
                </a:solidFill>
                <a:latin typeface="Comic Sans MS" panose="030F0702030302020204" pitchFamily="66" charset="0"/>
              </a:rPr>
              <a:t>α μας</a:t>
            </a:r>
            <a:r>
              <a:rPr lang="el-GR" sz="6100" b="1" i="1" dirty="0">
                <a:solidFill>
                  <a:srgbClr val="FFFFFF"/>
                </a:solidFill>
                <a:latin typeface="Comic Sans MS" panose="030F0702030302020204" pitchFamily="66" charset="0"/>
              </a:rPr>
              <a:t> – </a:t>
            </a:r>
            <a:endParaRPr lang="en-US" sz="6100" b="1" i="1" dirty="0">
              <a:solidFill>
                <a:srgbClr val="FFFFFF"/>
              </a:solidFill>
              <a:latin typeface="Comic Sans MS" panose="030F0702030302020204" pitchFamily="66" charset="0"/>
            </a:endParaRPr>
          </a:p>
          <a:p>
            <a:endParaRPr lang="el-GR" sz="6100" b="1" i="1" dirty="0">
              <a:solidFill>
                <a:srgbClr val="FFFFFF"/>
              </a:solidFill>
              <a:latin typeface="Comic Sans MS" panose="030F0702030302020204" pitchFamily="66" charset="0"/>
            </a:endParaRPr>
          </a:p>
          <a:p>
            <a:r>
              <a:rPr lang="el-GR" sz="3600" b="1" i="1" dirty="0" err="1">
                <a:solidFill>
                  <a:srgbClr val="FFFFFF"/>
                </a:solidFill>
                <a:latin typeface="Comic Sans MS" panose="030F0702030302020204" pitchFamily="66" charset="0"/>
              </a:rPr>
              <a:t>Φυλλο</a:t>
            </a:r>
            <a:r>
              <a:rPr lang="el-GR" sz="3600" b="1" i="1" dirty="0">
                <a:solidFill>
                  <a:srgbClr val="FFFFFF"/>
                </a:solidFill>
                <a:latin typeface="Comic Sans MS" panose="030F0702030302020204" pitchFamily="66" charset="0"/>
              </a:rPr>
              <a:t> </a:t>
            </a:r>
            <a:r>
              <a:rPr lang="el-GR" sz="3600" b="1" i="1" dirty="0" err="1">
                <a:solidFill>
                  <a:srgbClr val="FFFFFF"/>
                </a:solidFill>
                <a:latin typeface="Comic Sans MS" panose="030F0702030302020204" pitchFamily="66" charset="0"/>
              </a:rPr>
              <a:t>εργασιασ</a:t>
            </a:r>
            <a:r>
              <a:rPr lang="el-GR" sz="3600" b="1" i="1" dirty="0">
                <a:solidFill>
                  <a:srgbClr val="FFFFFF"/>
                </a:solidFill>
                <a:latin typeface="Comic Sans MS" panose="030F0702030302020204" pitchFamily="66" charset="0"/>
              </a:rPr>
              <a:t> </a:t>
            </a:r>
            <a:r>
              <a:rPr lang="el-GR" sz="3600" b="1" i="1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1</a:t>
            </a:r>
            <a:r>
              <a:rPr lang="en-US" sz="3600" b="1" i="1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 &amp; 2</a:t>
            </a:r>
            <a:endParaRPr lang="el-GR" sz="3600" b="1" i="1" dirty="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: Folded Corner 3">
            <a:extLst>
              <a:ext uri="{FF2B5EF4-FFF2-40B4-BE49-F238E27FC236}">
                <a16:creationId xmlns:a16="http://schemas.microsoft.com/office/drawing/2014/main" xmlns="" id="{C2A284A5-FC11-4FA1-8316-D85A5A533620}"/>
              </a:ext>
            </a:extLst>
          </p:cNvPr>
          <p:cNvSpPr/>
          <p:nvPr/>
        </p:nvSpPr>
        <p:spPr>
          <a:xfrm>
            <a:off x="5713608" y="228704"/>
            <a:ext cx="6273800" cy="5943392"/>
          </a:xfrm>
          <a:prstGeom prst="foldedCorner">
            <a:avLst>
              <a:gd name="adj" fmla="val 948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B21E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rmAutofit fontScale="62500" lnSpcReduction="20000"/>
          </a:bodyPr>
          <a:lstStyle/>
          <a:p>
            <a:pPr algn="just">
              <a:lnSpc>
                <a:spcPct val="97000"/>
              </a:lnSpc>
              <a:spcAft>
                <a:spcPts val="800"/>
              </a:spcAft>
            </a:pPr>
            <a:endParaRPr lang="el-GR" sz="3200" dirty="0">
              <a:solidFill>
                <a:schemeClr val="bg2">
                  <a:lumMod val="75000"/>
                </a:schemeClr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97000"/>
              </a:lnSpc>
              <a:spcAft>
                <a:spcPts val="800"/>
              </a:spcAft>
            </a:pPr>
            <a:r>
              <a:rPr lang="el-GR" sz="32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Γεια σας παιδιά μου!</a:t>
            </a:r>
            <a:endParaRPr lang="en-US" sz="32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97000"/>
              </a:lnSpc>
              <a:spcAft>
                <a:spcPts val="800"/>
              </a:spcAft>
            </a:pPr>
            <a:endParaRPr lang="x-none" sz="32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97000"/>
              </a:lnSpc>
              <a:spcAft>
                <a:spcPts val="800"/>
              </a:spcAft>
            </a:pPr>
            <a:r>
              <a:rPr lang="el-GR" sz="32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Εύχομαι να είστε όλοι και όλες καλά και να μένετε στο σπίτι ασφαλείς! Αυτή τη βδομάδα μπορείτε, μαζί </a:t>
            </a:r>
            <a:r>
              <a:rPr lang="el-GR" sz="3200" b="1" kern="120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με τις άλλες σας δραστηριότητες, να εργαστείτε και στις Φυσικές Επιστήμες! </a:t>
            </a:r>
            <a:r>
              <a:rPr lang="el-GR" sz="32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Θα  μελετήσουμε και θα μάθουμε νέες γνώσεις για </a:t>
            </a:r>
            <a:r>
              <a:rPr lang="el-GR" sz="3200" b="1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το σώμα και την υγεία μας</a:t>
            </a:r>
            <a:r>
              <a:rPr lang="el-GR" sz="32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en-US" sz="32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97000"/>
              </a:lnSpc>
              <a:spcAft>
                <a:spcPts val="800"/>
              </a:spcAft>
            </a:pPr>
            <a:endParaRPr lang="el-GR" sz="32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97000"/>
              </a:lnSpc>
              <a:spcAft>
                <a:spcPts val="800"/>
              </a:spcAft>
            </a:pPr>
            <a:r>
              <a:rPr lang="el-GR" sz="32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Θα χρειαστείτε να έχετε μαζί σας το βιβλίο του μαθήματός μας, καθώς και την κασετίνα σας.</a:t>
            </a:r>
            <a:endParaRPr lang="el-GR" sz="3200" b="1" kern="1200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97000"/>
              </a:lnSpc>
              <a:spcAft>
                <a:spcPts val="800"/>
              </a:spcAft>
            </a:pPr>
            <a:endParaRPr lang="el-GR" sz="3200" b="1" kern="1200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97000"/>
              </a:lnSpc>
              <a:spcAft>
                <a:spcPts val="800"/>
              </a:spcAft>
            </a:pPr>
            <a:r>
              <a:rPr lang="el-GR" sz="3200" b="1" kern="120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Καλή δουλειά λοιπόν</a:t>
            </a:r>
            <a:r>
              <a:rPr lang="el-GR" sz="3200" b="1" kern="12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en-US" sz="3200" b="1" kern="1200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97000"/>
              </a:lnSpc>
              <a:spcAft>
                <a:spcPts val="800"/>
              </a:spcAft>
            </a:pPr>
            <a:endParaRPr lang="en-US" sz="3200" b="1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97000"/>
              </a:lnSpc>
              <a:spcAft>
                <a:spcPts val="800"/>
              </a:spcAft>
            </a:pPr>
            <a:r>
              <a:rPr lang="el-GR" sz="3200" b="1" kern="12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Εκπαιδευτικός Λουκια Λουκά</a:t>
            </a:r>
          </a:p>
          <a:p>
            <a:pPr algn="just">
              <a:lnSpc>
                <a:spcPct val="97000"/>
              </a:lnSpc>
              <a:spcAft>
                <a:spcPts val="800"/>
              </a:spcAft>
            </a:pPr>
            <a:r>
              <a:rPr lang="el-GR" sz="32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Δημοτικό Σχολείο Αγίων Τριμιθιάς</a:t>
            </a:r>
            <a:endParaRPr lang="en-US" sz="3200" b="1" kern="1200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97000"/>
              </a:lnSpc>
              <a:spcAft>
                <a:spcPts val="800"/>
              </a:spcAft>
            </a:pPr>
            <a:endParaRPr lang="en-US" sz="2400" dirty="0">
              <a:solidFill>
                <a:srgbClr val="7030A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701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etective with Magnifying Glass">
            <a:extLst>
              <a:ext uri="{FF2B5EF4-FFF2-40B4-BE49-F238E27FC236}">
                <a16:creationId xmlns:a16="http://schemas.microsoft.com/office/drawing/2014/main" xmlns="" id="{A6777087-9147-4F98-8106-3B12B57047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057" r="2" b="16897"/>
          <a:stretch/>
        </p:blipFill>
        <p:spPr bwMode="auto">
          <a:xfrm>
            <a:off x="1962614" y="4096302"/>
            <a:ext cx="1866900" cy="276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Φυσαλίδα ομιλίας: Ορθογώνιο με στρογγυλεμένες γωνίες 5">
            <a:extLst>
              <a:ext uri="{FF2B5EF4-FFF2-40B4-BE49-F238E27FC236}">
                <a16:creationId xmlns:a16="http://schemas.microsoft.com/office/drawing/2014/main" xmlns="" id="{CDA68832-27AC-4A2D-85C1-8999CA5321E1}"/>
              </a:ext>
            </a:extLst>
          </p:cNvPr>
          <p:cNvSpPr/>
          <p:nvPr/>
        </p:nvSpPr>
        <p:spPr>
          <a:xfrm>
            <a:off x="279192" y="-1"/>
            <a:ext cx="5993578" cy="3412273"/>
          </a:xfrm>
          <a:prstGeom prst="wedgeRoundRectCallout">
            <a:avLst>
              <a:gd name="adj1" fmla="val -9271"/>
              <a:gd name="adj2" fmla="val 57275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l-GR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Η αποθήκη του Ζαχαρία και της Μαίρης είναι άνω κάτω. Ο Ζαχαρίας και η Μαίρη έπιασαν δουλειά και την συγύρισαν!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l-GR" sz="23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l-GR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Συγυρίζοντας άγγιξαν στα πιο κάτω υλικά: βαμβάκι, γυαλόχαρτο, κέλυφος καρυδιού, μικρές πέτρες, πλαστική διαφάνεια.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l-GR" sz="25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5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026" name="Picture 2" descr="Βαμβάκι: 9 Απίστευτες Χρήσεις που δεν Σκεφτήκατε Ποτέspirossoulis.com – the  home iss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60535" y="136227"/>
            <a:ext cx="2298285" cy="171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Μικρές πέτρες Φωτογραφίες Αρχείου, Royalty Free Μικρές πέτρες Εικόνες |  Depositphotos®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2037" y="2154405"/>
            <a:ext cx="2438498" cy="162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VC Plain PP 11 Hole Punch Pocket File Folders, Neelgagan Enterprises  Private Limited | ID: 1046661846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27395" y="4315655"/>
            <a:ext cx="1853268" cy="185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ΤΟΜΑΡΑ Smirdex Γυαλόχαρτο Λειαντικό Σφουγγάρι Πολυμορφικό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80719" y="4315655"/>
            <a:ext cx="1603323" cy="107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Θρυμματισμένο ξύλο καρυδιάς κέλυφος Φωτογραφίες Αρχείου, Royalty Free  Θρυμματισμένο ξύλο καρυδιάς κέλυφος Εικόνες | Depositphotos®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0209677" y="2967238"/>
            <a:ext cx="1758804" cy="134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2371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3500" t="8609" r="12340"/>
          <a:stretch/>
        </p:blipFill>
        <p:spPr>
          <a:xfrm>
            <a:off x="6361855" y="69301"/>
            <a:ext cx="5704186" cy="6685941"/>
          </a:xfrm>
          <a:prstGeom prst="rect">
            <a:avLst/>
          </a:prstGeom>
        </p:spPr>
      </p:pic>
      <p:pic>
        <p:nvPicPr>
          <p:cNvPr id="5" name="Content Placeholder 4" descr="Detective with Magnifying Glass">
            <a:extLst>
              <a:ext uri="{FF2B5EF4-FFF2-40B4-BE49-F238E27FC236}">
                <a16:creationId xmlns:a16="http://schemas.microsoft.com/office/drawing/2014/main" xmlns="" id="{A6777087-9147-4F98-8106-3B12B57047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057" r="2" b="16897"/>
          <a:stretch/>
        </p:blipFill>
        <p:spPr bwMode="auto">
          <a:xfrm>
            <a:off x="-43261" y="4096302"/>
            <a:ext cx="1866900" cy="276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Βαμβάκι: 9 Απίστευτες Χρήσεις που δεν Σκεφτήκατε Ποτέspirossoulis.com – the  home issu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51064" y="4065175"/>
            <a:ext cx="1256638" cy="93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Μικρές πέτρες Φωτογραφίες Αρχείου, Royalty Free Μικρές πέτρες Εικόνες |  Depositphotos®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3702" y="5747913"/>
            <a:ext cx="1335293" cy="89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VC Plain PP 11 Hole Punch Pocket File Folders, Neelgagan Enterprises  Private Limited | ID: 1046661846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70071" y="5538477"/>
            <a:ext cx="1099631" cy="109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ΤΟΜΑΡΑ Smirdex Γυαλόχαρτο Λειαντικό Σφουγγάρι Πολυμορφικό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7702" y="4650853"/>
            <a:ext cx="1327643" cy="88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Θρυμματισμένο ξύλο καρυδιάς κέλυφος Φωτογραφίες Αρχείου, Royalty Free  Θρυμματισμένο ξύλο καρυδιάς κέλυφος Εικόνες | Depositphotos®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135350" y="4654562"/>
            <a:ext cx="1159684" cy="889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Φυσαλίδα ομιλίας: Ορθογώνιο με στρογγυλεμένες γωνίες 5">
            <a:extLst>
              <a:ext uri="{FF2B5EF4-FFF2-40B4-BE49-F238E27FC236}">
                <a16:creationId xmlns:a16="http://schemas.microsoft.com/office/drawing/2014/main" xmlns="" id="{CDA68832-27AC-4A2D-85C1-8999CA5321E1}"/>
              </a:ext>
            </a:extLst>
          </p:cNvPr>
          <p:cNvSpPr/>
          <p:nvPr/>
        </p:nvSpPr>
        <p:spPr>
          <a:xfrm>
            <a:off x="113407" y="136227"/>
            <a:ext cx="5696378" cy="3443314"/>
          </a:xfrm>
          <a:prstGeom prst="wedgeRoundRectCallout">
            <a:avLst>
              <a:gd name="adj1" fmla="val -35314"/>
              <a:gd name="adj2" fmla="val 63708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l-GR" sz="2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Η μαμά τους είπε πως θα ήταν καλό να ξεχωρίσουν τα υλικά σε διάφορες ομάδες όπως μαλακά – σκληρά, λεία – τραχιά, ομαλό – ανώμαλο.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l-GR" sz="2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Βοήθησέ τους να τα ξεχωρίσουν, σύροντας το κάθε υλικό, με το ποντίκι του υπολογιστή σου, στο χέρι δίπλα.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l-GR" sz="25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l-GR" sz="25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5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763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3500" t="8609" r="12340"/>
          <a:stretch/>
        </p:blipFill>
        <p:spPr>
          <a:xfrm>
            <a:off x="6509883" y="69302"/>
            <a:ext cx="5556157" cy="6685940"/>
          </a:xfrm>
          <a:prstGeom prst="rect">
            <a:avLst/>
          </a:prstGeom>
        </p:spPr>
      </p:pic>
      <p:pic>
        <p:nvPicPr>
          <p:cNvPr id="5" name="Content Placeholder 4" descr="Detective with Magnifying Glass">
            <a:extLst>
              <a:ext uri="{FF2B5EF4-FFF2-40B4-BE49-F238E27FC236}">
                <a16:creationId xmlns:a16="http://schemas.microsoft.com/office/drawing/2014/main" xmlns="" id="{A6777087-9147-4F98-8106-3B12B57047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057" r="2" b="16897"/>
          <a:stretch/>
        </p:blipFill>
        <p:spPr bwMode="auto">
          <a:xfrm>
            <a:off x="0" y="4438184"/>
            <a:ext cx="1866900" cy="2419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Βαμβάκι: 9 Απίστευτες Χρήσεις που δεν Σκεφτήκατε Ποτέspirossoulis.com – the  home issu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02158" y="1389061"/>
            <a:ext cx="1256638" cy="93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Μικρές πέτρες Φωτογραφίες Αρχείου, Royalty Free Μικρές πέτρες Εικόνες |  Depositphotos®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14581" y="334997"/>
            <a:ext cx="1335293" cy="89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VC Plain PP 11 Hole Punch Pocket File Folders, Neelgagan Enterprises  Private Limited | ID: 1046661846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19301" y="1669004"/>
            <a:ext cx="1099631" cy="109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ΤΟΜΑΡΑ Smirdex Γυαλόχαρτο Λειαντικό Σφουγγάρι Πολυμορφικό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34654" y="1225192"/>
            <a:ext cx="1327643" cy="88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Θρυμματισμένο ξύλο καρυδιάς κέλυφος Φωτογραφίες Αρχείου, Royalty Free  Θρυμματισμένο ξύλο καρυδιάς κέλυφος Εικόνες | Depositphotos®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0532218" y="2967725"/>
            <a:ext cx="1159684" cy="889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Φυσαλίδα ομιλίας: Ορθογώνιο με στρογγυλεμένες γωνίες 5">
            <a:extLst>
              <a:ext uri="{FF2B5EF4-FFF2-40B4-BE49-F238E27FC236}">
                <a16:creationId xmlns:a16="http://schemas.microsoft.com/office/drawing/2014/main" xmlns="" id="{CDA68832-27AC-4A2D-85C1-8999CA5321E1}"/>
              </a:ext>
            </a:extLst>
          </p:cNvPr>
          <p:cNvSpPr/>
          <p:nvPr/>
        </p:nvSpPr>
        <p:spPr>
          <a:xfrm>
            <a:off x="113406" y="136227"/>
            <a:ext cx="6144647" cy="3454466"/>
          </a:xfrm>
          <a:prstGeom prst="wedgeRoundRectCallout">
            <a:avLst>
              <a:gd name="adj1" fmla="val -35314"/>
              <a:gd name="adj2" fmla="val 63708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l-GR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Πώς τα πήγες; Πάμε να τα ξεχωρίσουμε μαζί!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l-GR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 Το βαμβάκι είναι μαλακό. 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Tx/>
              <a:buChar char="-"/>
            </a:pPr>
            <a:r>
              <a:rPr lang="el-GR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Η πέτρα είναι σκληρή.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Tx/>
              <a:buChar char="-"/>
            </a:pPr>
            <a:r>
              <a:rPr lang="el-GR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Το χέρι μου γλιστράει στην διαφάνεια, άρα είναι </a:t>
            </a:r>
            <a:r>
              <a:rPr lang="el-GR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λεί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el-GR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Tx/>
              <a:buChar char="-"/>
            </a:pPr>
            <a:r>
              <a:rPr lang="el-GR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Το γυαλόχαρτο νιώθω να γδέρνει το χέρι μου, άρα είναι τραχύ.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Tx/>
              <a:buChar char="-"/>
            </a:pPr>
            <a:r>
              <a:rPr lang="el-GR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Περνώντας το δάκτυλό μου πάνω στο κέλυφος καρυδιού το νιώθω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κάποια εξογκώματα, άρα είναι ανώμαλο.</a:t>
            </a:r>
            <a:endParaRPr lang="el-GR" sz="2500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l-GR" sz="25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l-GR" sz="25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5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Φυσαλίδα ομιλίας: Ορθογώνιο με στρογγυλεμένες γωνίες 5">
            <a:extLst>
              <a:ext uri="{FF2B5EF4-FFF2-40B4-BE49-F238E27FC236}">
                <a16:creationId xmlns:a16="http://schemas.microsoft.com/office/drawing/2014/main" xmlns="" id="{CDA68832-27AC-4A2D-85C1-8999CA5321E1}"/>
              </a:ext>
            </a:extLst>
          </p:cNvPr>
          <p:cNvSpPr/>
          <p:nvPr/>
        </p:nvSpPr>
        <p:spPr>
          <a:xfrm>
            <a:off x="2118730" y="3856817"/>
            <a:ext cx="5018049" cy="2898424"/>
          </a:xfrm>
          <a:prstGeom prst="wedgeRoundRectCallout">
            <a:avLst>
              <a:gd name="adj1" fmla="val -55301"/>
              <a:gd name="adj2" fmla="val -23126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l-GR" sz="1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Ποιο όργανο μας βοηθά να νιώσουμε την υφή των διάφορων υλικών;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l-GR" sz="1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Το δέρμα στα δάκτυλα, στα χέρια, στα πόδια και σε όλο το σώμα.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l-GR" sz="1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Με ποια αίσθηση καταλαβαίνουμε αυτά που αγγίζουμε;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l-GR" sz="1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Με την αφή.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l-GR" sz="1900" b="1" u="sng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Είσαι έτοιμος να κάνεις την άσκηση 3 στη σελ. 59 του βιβλίου.</a:t>
            </a:r>
            <a:endParaRPr lang="en-US" sz="1900" b="1" u="sng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0278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etective with Magnifying Glass">
            <a:extLst>
              <a:ext uri="{FF2B5EF4-FFF2-40B4-BE49-F238E27FC236}">
                <a16:creationId xmlns:a16="http://schemas.microsoft.com/office/drawing/2014/main" xmlns="" id="{A6777087-9147-4F98-8106-3B12B57047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057" r="2" b="16897"/>
          <a:stretch/>
        </p:blipFill>
        <p:spPr bwMode="auto">
          <a:xfrm>
            <a:off x="147066" y="4260529"/>
            <a:ext cx="1625956" cy="2405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Φυσαλίδα ομιλίας: Ορθογώνιο με στρογγυλεμένες γωνίες 5">
            <a:extLst>
              <a:ext uri="{FF2B5EF4-FFF2-40B4-BE49-F238E27FC236}">
                <a16:creationId xmlns:a16="http://schemas.microsoft.com/office/drawing/2014/main" xmlns="" id="{CDA68832-27AC-4A2D-85C1-8999CA5321E1}"/>
              </a:ext>
            </a:extLst>
          </p:cNvPr>
          <p:cNvSpPr/>
          <p:nvPr/>
        </p:nvSpPr>
        <p:spPr>
          <a:xfrm>
            <a:off x="0" y="-204421"/>
            <a:ext cx="7497179" cy="3251627"/>
          </a:xfrm>
          <a:prstGeom prst="wedgeRoundRectCallout">
            <a:avLst>
              <a:gd name="adj1" fmla="val -29910"/>
              <a:gd name="adj2" fmla="val 60717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l-GR" sz="2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Και τώρα στην κουζίνα! Ο Ζαχαρίας και η Μαίρη προσπαθώντας να φτιάξουν ένα κέικ για την γιαγιά τους, μπέρδεψαν μερικά υλικά.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l-GR" sz="21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l-GR" sz="2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Τα υλικά που μπέρδεψαν είναι: τσάι γιασεμί, άρωμα, καφές και σκόνη κρεμμύδι.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l-GR" sz="21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l-GR" sz="2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Τι μπορούν να κάνουν για να αναγνωρίσουν τις διάφορες </a:t>
            </a:r>
            <a:r>
              <a:rPr lang="el-GR" sz="21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μυρωδιές </a:t>
            </a:r>
            <a:r>
              <a:rPr lang="el-GR" sz="2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στα μπουκάλια;</a:t>
            </a:r>
            <a:endParaRPr lang="el-GR" sz="21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l-GR" sz="23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l-GR" sz="23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l-GR" sz="23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l-GR" sz="2300" b="1" dirty="0" smtClean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l-GR" sz="25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5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8" name="Picture 17" descr="Image result for coffee beans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334" t="19601" r="18444" b="26578"/>
          <a:stretch/>
        </p:blipFill>
        <p:spPr bwMode="auto">
          <a:xfrm>
            <a:off x="9849282" y="2008628"/>
            <a:ext cx="2018498" cy="12116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9" name="Picture 18" descr="http://www.dadamo.com/typebase4/imgs/onion_thumb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30115" y="630490"/>
            <a:ext cx="1019167" cy="1193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C:\Users\George\AppData\Local\Microsoft\Windows\INetCache\Content.MSO\D1B86453.tmp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773" t="15444" r="19210" b="14286"/>
          <a:stretch/>
        </p:blipFill>
        <p:spPr bwMode="auto">
          <a:xfrm>
            <a:off x="7626277" y="531053"/>
            <a:ext cx="651388" cy="13001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21" name="Picture 20" descr="Related image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01732" y="465147"/>
            <a:ext cx="1155878" cy="1353484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Φυσαλίδα ομιλίας: Ορθογώνιο με στρογγυλεμένες γωνίες 5">
            <a:extLst>
              <a:ext uri="{FF2B5EF4-FFF2-40B4-BE49-F238E27FC236}">
                <a16:creationId xmlns:a16="http://schemas.microsoft.com/office/drawing/2014/main" xmlns="" id="{CDA68832-27AC-4A2D-85C1-8999CA5321E1}"/>
              </a:ext>
            </a:extLst>
          </p:cNvPr>
          <p:cNvSpPr/>
          <p:nvPr/>
        </p:nvSpPr>
        <p:spPr>
          <a:xfrm>
            <a:off x="2825630" y="3047206"/>
            <a:ext cx="7576102" cy="3618593"/>
          </a:xfrm>
          <a:prstGeom prst="wedgeRoundRectCallout">
            <a:avLst>
              <a:gd name="adj1" fmla="val -67880"/>
              <a:gd name="adj2" fmla="val -8994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l-GR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Πολύ σωστά! Θα μπορούσαν να τα  μυρίσουν.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l-GR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Ποιο </a:t>
            </a:r>
            <a:r>
              <a:rPr lang="el-GR" sz="20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όργανο</a:t>
            </a:r>
            <a:r>
              <a:rPr lang="el-GR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μας βοηθά να μυρίζουμε;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l-GR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Η μύτη!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l-GR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l-GR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Πώ</a:t>
            </a:r>
            <a:r>
              <a:rPr lang="el-GR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ς</a:t>
            </a:r>
            <a:r>
              <a:rPr lang="el-GR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ονομάζουμε την </a:t>
            </a:r>
            <a:r>
              <a:rPr lang="el-GR" sz="20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αίσθηση</a:t>
            </a:r>
            <a:r>
              <a:rPr lang="el-GR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που έχουμε για να μυρίζουμε;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l-GR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Όσφρηση!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l-GR" sz="2000" b="1" u="sng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Συμπλήρωσε τώρα το κάτω μέρος μόνο της άσκησης 4.</a:t>
            </a:r>
            <a:endParaRPr lang="el-GR" sz="2000" b="1" u="sng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l-GR" sz="25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l-GR" sz="2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8663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etective with Magnifying Glass">
            <a:extLst>
              <a:ext uri="{FF2B5EF4-FFF2-40B4-BE49-F238E27FC236}">
                <a16:creationId xmlns:a16="http://schemas.microsoft.com/office/drawing/2014/main" xmlns="" id="{A6777087-9147-4F98-8106-3B12B57047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057" r="2" b="16897"/>
          <a:stretch/>
        </p:blipFill>
        <p:spPr bwMode="auto">
          <a:xfrm>
            <a:off x="1962614" y="4096302"/>
            <a:ext cx="1866900" cy="276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Φυσαλίδα ομιλίας: Ορθογώνιο με στρογγυλεμένες γωνίες 5">
            <a:extLst>
              <a:ext uri="{FF2B5EF4-FFF2-40B4-BE49-F238E27FC236}">
                <a16:creationId xmlns:a16="http://schemas.microsoft.com/office/drawing/2014/main" xmlns="" id="{CDA68832-27AC-4A2D-85C1-8999CA5321E1}"/>
              </a:ext>
            </a:extLst>
          </p:cNvPr>
          <p:cNvSpPr/>
          <p:nvPr/>
        </p:nvSpPr>
        <p:spPr>
          <a:xfrm>
            <a:off x="-22594" y="44165"/>
            <a:ext cx="6587196" cy="3680342"/>
          </a:xfrm>
          <a:prstGeom prst="wedgeRoundRectCallout">
            <a:avLst>
              <a:gd name="adj1" fmla="val -9271"/>
              <a:gd name="adj2" fmla="val 57275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l-GR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Ο Ζαχαρίας και η Μαίρη αποφάσισαν να φτιάξουν ένα παιχνίδι: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l-GR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Πήραν ένα διάφανο πλαστικό μπουκάλι και έβαλαν μέσα διάφορα μικρά αντικείμενα</a:t>
            </a:r>
            <a:r>
              <a:rPr lang="el-GR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l-GR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Ποια αντικείμενα βλέπεις μέσα στο βαζάκι;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l-GR" sz="23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l-GR" sz="2300" b="1" u="sng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Συμπλήρωσε τώρα στην άσκηση στην σελίδα 61 του βιβλίου. </a:t>
            </a:r>
            <a:r>
              <a:rPr lang="el-GR" sz="2300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l-GR" sz="2300" b="1" dirty="0" smtClean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l-GR" sz="25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5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050" name="Picture 2" descr="Γυάλινο διάφανο στρογγυλό βαζάκι 6x7.3 cm με βιδωτό ασημί μεταλλικό καπάκι">
            <a:extLst>
              <a:ext uri="{FF2B5EF4-FFF2-40B4-BE49-F238E27FC236}">
                <a16:creationId xmlns:a16="http://schemas.microsoft.com/office/drawing/2014/main" xmlns="" id="{3FE6DBE0-15BB-4C90-9EF1-1637BE5D0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2752" y="29443"/>
            <a:ext cx="5246796" cy="682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ΚΟΥΜΠΙ 40mm - Diva">
            <a:extLst>
              <a:ext uri="{FF2B5EF4-FFF2-40B4-BE49-F238E27FC236}">
                <a16:creationId xmlns:a16="http://schemas.microsoft.com/office/drawing/2014/main" xmlns="" id="{F9839F5C-5E49-4A4B-A0AC-919A5D53DD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001" t="20473" r="17982" b="23134"/>
          <a:stretch/>
        </p:blipFill>
        <p:spPr bwMode="auto">
          <a:xfrm>
            <a:off x="8267700" y="5048250"/>
            <a:ext cx="697762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XTAR 14500 800mAh Μπαταρία με προστασία">
            <a:extLst>
              <a:ext uri="{FF2B5EF4-FFF2-40B4-BE49-F238E27FC236}">
                <a16:creationId xmlns:a16="http://schemas.microsoft.com/office/drawing/2014/main" xmlns="" id="{E21E3A2A-8A3D-4A53-A9E3-20A7F168B7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889" t="31334" r="8223" b="22965"/>
          <a:stretch/>
        </p:blipFill>
        <p:spPr bwMode="auto">
          <a:xfrm>
            <a:off x="9386150" y="4887943"/>
            <a:ext cx="1562102" cy="97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Κοχύλι Fasciolaria Trapezium - airplants.gr">
            <a:extLst>
              <a:ext uri="{FF2B5EF4-FFF2-40B4-BE49-F238E27FC236}">
                <a16:creationId xmlns:a16="http://schemas.microsoft.com/office/drawing/2014/main" xmlns="" id="{B10706C9-4EBE-4286-96D0-5FE5B55453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278" t="20833" r="9444" b="21111"/>
          <a:stretch/>
        </p:blipFill>
        <p:spPr bwMode="auto">
          <a:xfrm>
            <a:off x="9230564" y="3443721"/>
            <a:ext cx="1717688" cy="1242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Ταξίδι στο χρόνο: Το παιχνίδι στις αλάνες και τα παιχνίδια που φτιάχναμε  μόνοι μας | ΕΛΛΑΣ">
            <a:extLst>
              <a:ext uri="{FF2B5EF4-FFF2-40B4-BE49-F238E27FC236}">
                <a16:creationId xmlns:a16="http://schemas.microsoft.com/office/drawing/2014/main" xmlns="" id="{CA5B86A1-7A6E-4823-AFD1-FA3E9F5242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197" t="-9394" r="66323" b="1"/>
          <a:stretch/>
        </p:blipFill>
        <p:spPr bwMode="auto">
          <a:xfrm>
            <a:off x="8324854" y="3981075"/>
            <a:ext cx="838200" cy="97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Ξύστρα M+R Μπλε | Public">
            <a:extLst>
              <a:ext uri="{FF2B5EF4-FFF2-40B4-BE49-F238E27FC236}">
                <a16:creationId xmlns:a16="http://schemas.microsoft.com/office/drawing/2014/main" xmlns="" id="{70ABB4F4-F280-4B3F-B714-2B21B9FC4E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651" r="15780"/>
          <a:stretch/>
        </p:blipFill>
        <p:spPr bwMode="auto">
          <a:xfrm>
            <a:off x="8157534" y="2620600"/>
            <a:ext cx="1172840" cy="1242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71634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7F381D4A-EF9F-4478-B588-F14ED295E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DB6597DA-516B-4D14-80C8-AD7C022C0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Picture 2" descr="Girl Detective">
            <a:extLst>
              <a:ext uri="{FF2B5EF4-FFF2-40B4-BE49-F238E27FC236}">
                <a16:creationId xmlns:a16="http://schemas.microsoft.com/office/drawing/2014/main" xmlns="" id="{9998F2C3-6EA2-4EDE-A451-AA9F435ED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729620" y="945524"/>
            <a:ext cx="2854875" cy="4991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Φυσαλίδα ομιλίας: Ορθογώνιο με στρογγυλεμένες γωνίες 4">
            <a:extLst>
              <a:ext uri="{FF2B5EF4-FFF2-40B4-BE49-F238E27FC236}">
                <a16:creationId xmlns:a16="http://schemas.microsoft.com/office/drawing/2014/main" xmlns="" id="{AB167F87-9191-4795-A6A7-FEE32A6320E7}"/>
              </a:ext>
            </a:extLst>
          </p:cNvPr>
          <p:cNvSpPr/>
          <p:nvPr/>
        </p:nvSpPr>
        <p:spPr>
          <a:xfrm>
            <a:off x="685802" y="437399"/>
            <a:ext cx="6587196" cy="5811001"/>
          </a:xfrm>
          <a:prstGeom prst="wedgeRoundRectCallout">
            <a:avLst>
              <a:gd name="adj1" fmla="val 73862"/>
              <a:gd name="adj2" fmla="val -11501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l-GR" sz="2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Ποιο </a:t>
            </a:r>
            <a:r>
              <a:rPr lang="el-GR" sz="2500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αισθητήριο </a:t>
            </a:r>
            <a:r>
              <a:rPr lang="el-GR" sz="25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όργανο </a:t>
            </a:r>
            <a:r>
              <a:rPr lang="el-GR" sz="2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μας βοήθησε να δούμε τα αντικείμενα στο βαζάκι; </a:t>
            </a:r>
            <a:endParaRPr lang="el-GR" sz="2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l-GR" sz="25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l-GR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Τα μάτια!</a:t>
            </a:r>
            <a:endParaRPr lang="el-GR" sz="2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l-GR" sz="25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l-GR" sz="2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Με ποια αίσθηση βλέπουμε;</a:t>
            </a:r>
            <a:endParaRPr lang="el-GR" sz="2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l-GR" sz="25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l-GR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Με την όραση!</a:t>
            </a:r>
            <a:endParaRPr lang="el-GR" sz="2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l-GR" sz="25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l-GR" sz="2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Πολύ σωστά!!!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l-GR" sz="25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l-GR" sz="25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5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1771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36CC126C-F632-4DFE-8CC9-5FE135DD27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Picture 2" descr="Girl Detective">
            <a:extLst>
              <a:ext uri="{FF2B5EF4-FFF2-40B4-BE49-F238E27FC236}">
                <a16:creationId xmlns:a16="http://schemas.microsoft.com/office/drawing/2014/main" xmlns="" id="{AFC8D8E9-3E0F-43FE-BC7E-8767D7002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604157" y="325054"/>
            <a:ext cx="3587843" cy="6272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Φυσαλίδα ομιλίας: Ορθογώνιο με στρογγυλεμένες γωνίες 4">
            <a:extLst>
              <a:ext uri="{FF2B5EF4-FFF2-40B4-BE49-F238E27FC236}">
                <a16:creationId xmlns:a16="http://schemas.microsoft.com/office/drawing/2014/main" xmlns="" id="{168314C6-1B88-4D8B-98C3-D4DFBA0A2332}"/>
              </a:ext>
            </a:extLst>
          </p:cNvPr>
          <p:cNvSpPr/>
          <p:nvPr/>
        </p:nvSpPr>
        <p:spPr>
          <a:xfrm>
            <a:off x="408710" y="839182"/>
            <a:ext cx="8195447" cy="4813474"/>
          </a:xfrm>
          <a:prstGeom prst="wedgeRoundRectCallout">
            <a:avLst>
              <a:gd name="adj1" fmla="val 61511"/>
              <a:gd name="adj2" fmla="val -16714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l-GR" sz="2500" b="1" u="sng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Τι έχουμε μάθει σήμερα: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l-GR" sz="2500" b="1" u="sng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Tx/>
              <a:buChar char="-"/>
            </a:pPr>
            <a:r>
              <a:rPr lang="el-GR" sz="25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Ο </a:t>
            </a:r>
            <a:r>
              <a:rPr lang="el-GR" sz="25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άνθρωπος </a:t>
            </a:r>
            <a:r>
              <a:rPr lang="el-GR" sz="25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γνωρίζει καλύτερα τον κόσμο γύρω </a:t>
            </a:r>
            <a:r>
              <a:rPr lang="el-GR" sz="25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του με την λειτουργία των πέντε αισθήσεων του: </a:t>
            </a:r>
            <a:r>
              <a:rPr lang="el-GR" sz="2500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την όραση, την ακοή, την όσφρηση, την γεύση και την αφή</a:t>
            </a:r>
            <a:r>
              <a:rPr lang="el-GR" sz="25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25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l-GR" sz="25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Tx/>
              <a:buChar char="-"/>
            </a:pPr>
            <a:r>
              <a:rPr lang="el-GR" sz="25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Κάθε </a:t>
            </a:r>
            <a:r>
              <a:rPr lang="el-GR" sz="25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αίσθηση</a:t>
            </a:r>
            <a:r>
              <a:rPr lang="el-GR" sz="25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γίνεται με την βοήθεια του αντίστοιχου </a:t>
            </a:r>
            <a:r>
              <a:rPr lang="el-GR" sz="25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αισθητήριου </a:t>
            </a:r>
            <a:r>
              <a:rPr lang="el-GR" sz="25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οργάνου</a:t>
            </a:r>
            <a:r>
              <a:rPr lang="el-GR" sz="25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όπως είναι το μάτι για την όραση, το αυτί για την ακοή, η μύτη για την όσφρηση, η γλώσσα για τη γεύση και το δέρμα για την αφή. </a:t>
            </a:r>
            <a:endParaRPr lang="en-US" sz="25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Tx/>
              <a:buChar char="-"/>
            </a:pPr>
            <a:endParaRPr lang="el-GR" sz="25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5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l-GR" sz="25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l-GR" sz="25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5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102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98415" y="12788"/>
            <a:ext cx="111187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ΏΡΑ ΓΙΑ ΠΑΙΧΝΙΔΙ!</a:t>
            </a:r>
          </a:p>
          <a:p>
            <a:r>
              <a:rPr lang="el-GR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Αντιστοίχισε την κάθε αίσθηση με το αισθητήριο όργανό της.</a:t>
            </a:r>
            <a:endParaRPr lang="en-GB" sz="3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24783" y="998763"/>
            <a:ext cx="1911277" cy="900767"/>
            <a:chOff x="0" y="-76200"/>
            <a:chExt cx="9645603" cy="734568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76200"/>
              <a:ext cx="5092065" cy="73456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8155" t="14791" r="18541" b="11588"/>
            <a:stretch/>
          </p:blipFill>
          <p:spPr bwMode="auto">
            <a:xfrm>
              <a:off x="495300" y="1371600"/>
              <a:ext cx="3997960" cy="542925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  <p:sp>
          <p:nvSpPr>
            <p:cNvPr id="8" name="Text Box 2"/>
            <p:cNvSpPr txBox="1"/>
            <p:nvPr/>
          </p:nvSpPr>
          <p:spPr>
            <a:xfrm>
              <a:off x="5304873" y="2563220"/>
              <a:ext cx="4340730" cy="1735293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l-GR" sz="1500" dirty="0"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όραση</a:t>
              </a:r>
              <a:endParaRPr lang="en-GB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3" name="Picture 12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640" t="73068" r="12468" b="3034"/>
          <a:stretch/>
        </p:blipFill>
        <p:spPr bwMode="auto">
          <a:xfrm>
            <a:off x="9013831" y="1524630"/>
            <a:ext cx="789033" cy="4942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6" name="Picture 1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2927" y="4238250"/>
            <a:ext cx="761885" cy="914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99" t="11242" r="68920" b="35713"/>
          <a:stretch/>
        </p:blipFill>
        <p:spPr bwMode="auto">
          <a:xfrm>
            <a:off x="9217896" y="5737739"/>
            <a:ext cx="754117" cy="8247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8" name="Picture 17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58"/>
          <a:stretch/>
        </p:blipFill>
        <p:spPr bwMode="auto">
          <a:xfrm>
            <a:off x="1009360" y="2018876"/>
            <a:ext cx="839838" cy="9448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9" name="Picture 18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536" r="25693" b="37822"/>
          <a:stretch/>
        </p:blipFill>
        <p:spPr bwMode="auto">
          <a:xfrm>
            <a:off x="9048746" y="2459721"/>
            <a:ext cx="807325" cy="8698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20" name="Picture 19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5736" y="3111089"/>
            <a:ext cx="626577" cy="912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729" t="11592" b="25879"/>
          <a:stretch/>
        </p:blipFill>
        <p:spPr bwMode="auto">
          <a:xfrm>
            <a:off x="9217896" y="3642924"/>
            <a:ext cx="469024" cy="8430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22" name="Picture 21"/>
          <p:cNvPicPr/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2632" b="100000" l="0" r="100000">
                        <a14:foregroundMark x1="49242" y1="27632" x2="70356" y2="299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7488" y="5202632"/>
            <a:ext cx="814825" cy="1411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211" t="64286" r="49009"/>
          <a:stretch/>
        </p:blipFill>
        <p:spPr bwMode="auto">
          <a:xfrm>
            <a:off x="8999986" y="4839365"/>
            <a:ext cx="904843" cy="7348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24" name="Text Box 2"/>
          <p:cNvSpPr txBox="1"/>
          <p:nvPr/>
        </p:nvSpPr>
        <p:spPr>
          <a:xfrm>
            <a:off x="1975944" y="2365120"/>
            <a:ext cx="860116" cy="21279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15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</a:t>
            </a:r>
            <a:r>
              <a:rPr lang="el-GR" sz="15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φή </a:t>
            </a:r>
            <a:endParaRPr lang="en-GB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 Box 2"/>
          <p:cNvSpPr txBox="1"/>
          <p:nvPr/>
        </p:nvSpPr>
        <p:spPr>
          <a:xfrm>
            <a:off x="1975944" y="3392510"/>
            <a:ext cx="860116" cy="21279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15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</a:t>
            </a:r>
            <a:r>
              <a:rPr lang="el-GR" sz="15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κοή</a:t>
            </a:r>
            <a:endParaRPr lang="en-GB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 Box 2"/>
          <p:cNvSpPr txBox="1"/>
          <p:nvPr/>
        </p:nvSpPr>
        <p:spPr>
          <a:xfrm>
            <a:off x="1995844" y="4499793"/>
            <a:ext cx="1241088" cy="22571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15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ό</a:t>
            </a:r>
            <a:r>
              <a:rPr lang="el-GR" sz="15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σφρηση  </a:t>
            </a:r>
            <a:endParaRPr lang="en-GB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 Box 2"/>
          <p:cNvSpPr txBox="1"/>
          <p:nvPr/>
        </p:nvSpPr>
        <p:spPr>
          <a:xfrm>
            <a:off x="1975944" y="5737739"/>
            <a:ext cx="860116" cy="21279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15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γεύση </a:t>
            </a:r>
            <a:endParaRPr lang="en-GB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 Box 2"/>
          <p:cNvSpPr txBox="1"/>
          <p:nvPr/>
        </p:nvSpPr>
        <p:spPr>
          <a:xfrm>
            <a:off x="8264152" y="1610755"/>
            <a:ext cx="860116" cy="21279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15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μάτι </a:t>
            </a:r>
            <a:endParaRPr lang="en-GB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ext Box 2"/>
          <p:cNvSpPr txBox="1"/>
          <p:nvPr/>
        </p:nvSpPr>
        <p:spPr>
          <a:xfrm>
            <a:off x="8264152" y="2681875"/>
            <a:ext cx="860116" cy="21279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15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δέρμα </a:t>
            </a:r>
            <a:endParaRPr lang="en-GB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Text Box 2"/>
          <p:cNvSpPr txBox="1"/>
          <p:nvPr/>
        </p:nvSpPr>
        <p:spPr>
          <a:xfrm>
            <a:off x="8264152" y="3953792"/>
            <a:ext cx="860116" cy="21279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15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αυτί </a:t>
            </a:r>
            <a:endParaRPr lang="en-GB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Text Box 2"/>
          <p:cNvSpPr txBox="1"/>
          <p:nvPr/>
        </p:nvSpPr>
        <p:spPr>
          <a:xfrm>
            <a:off x="8227366" y="5045277"/>
            <a:ext cx="860116" cy="21279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15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στόμα </a:t>
            </a:r>
            <a:endParaRPr lang="en-GB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Text Box 2"/>
          <p:cNvSpPr txBox="1"/>
          <p:nvPr/>
        </p:nvSpPr>
        <p:spPr>
          <a:xfrm>
            <a:off x="8264152" y="5996308"/>
            <a:ext cx="860116" cy="21279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15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μύτη</a:t>
            </a:r>
            <a:endParaRPr lang="en-GB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1987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98415" y="12788"/>
            <a:ext cx="111187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ΏΡΑ ΓΙΑ ΠΑΙΧΝΙΔΙ!</a:t>
            </a:r>
          </a:p>
          <a:p>
            <a:r>
              <a:rPr lang="el-GR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Αντιστοίχισε την κάθε αίσθηση με το αισθητήριο όργανό της.</a:t>
            </a:r>
            <a:endParaRPr lang="en-GB" sz="3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24783" y="998763"/>
            <a:ext cx="1911277" cy="900767"/>
            <a:chOff x="0" y="-76200"/>
            <a:chExt cx="9645603" cy="734568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76200"/>
              <a:ext cx="5092065" cy="73456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8155" t="14791" r="18541" b="11588"/>
            <a:stretch/>
          </p:blipFill>
          <p:spPr bwMode="auto">
            <a:xfrm>
              <a:off x="495300" y="1371600"/>
              <a:ext cx="3997960" cy="542925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  <p:sp>
          <p:nvSpPr>
            <p:cNvPr id="8" name="Text Box 2"/>
            <p:cNvSpPr txBox="1"/>
            <p:nvPr/>
          </p:nvSpPr>
          <p:spPr>
            <a:xfrm>
              <a:off x="5304873" y="2563220"/>
              <a:ext cx="4340730" cy="1735293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l-GR" sz="1500" dirty="0"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όραση</a:t>
              </a:r>
              <a:endParaRPr lang="en-GB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3" name="Picture 12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640" t="73068" r="12468" b="3034"/>
          <a:stretch/>
        </p:blipFill>
        <p:spPr bwMode="auto">
          <a:xfrm>
            <a:off x="9013831" y="1524630"/>
            <a:ext cx="789033" cy="4942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6" name="Picture 1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2927" y="4238250"/>
            <a:ext cx="761885" cy="914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99" t="11242" r="68920" b="35713"/>
          <a:stretch/>
        </p:blipFill>
        <p:spPr bwMode="auto">
          <a:xfrm>
            <a:off x="9217896" y="5737739"/>
            <a:ext cx="754117" cy="8247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8" name="Picture 17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58"/>
          <a:stretch/>
        </p:blipFill>
        <p:spPr bwMode="auto">
          <a:xfrm>
            <a:off x="1009360" y="2018876"/>
            <a:ext cx="839838" cy="9448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9" name="Picture 18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536" r="25693" b="37822"/>
          <a:stretch/>
        </p:blipFill>
        <p:spPr bwMode="auto">
          <a:xfrm>
            <a:off x="9013831" y="3557665"/>
            <a:ext cx="807325" cy="8698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20" name="Picture 19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5736" y="3111089"/>
            <a:ext cx="626577" cy="912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729" t="11592" b="25879"/>
          <a:stretch/>
        </p:blipFill>
        <p:spPr bwMode="auto">
          <a:xfrm>
            <a:off x="9173835" y="2383136"/>
            <a:ext cx="469024" cy="8430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22" name="Picture 21"/>
          <p:cNvPicPr/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2632" b="100000" l="0" r="100000">
                        <a14:foregroundMark x1="49242" y1="27632" x2="70356" y2="299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7488" y="5202632"/>
            <a:ext cx="814825" cy="1411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211" t="64286" r="49009"/>
          <a:stretch/>
        </p:blipFill>
        <p:spPr bwMode="auto">
          <a:xfrm>
            <a:off x="8999986" y="4839365"/>
            <a:ext cx="904843" cy="7348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24" name="Text Box 2"/>
          <p:cNvSpPr txBox="1"/>
          <p:nvPr/>
        </p:nvSpPr>
        <p:spPr>
          <a:xfrm>
            <a:off x="1975944" y="2365120"/>
            <a:ext cx="860116" cy="21279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15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</a:t>
            </a:r>
            <a:r>
              <a:rPr lang="el-GR" sz="15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φή </a:t>
            </a:r>
            <a:endParaRPr lang="en-GB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 Box 2"/>
          <p:cNvSpPr txBox="1"/>
          <p:nvPr/>
        </p:nvSpPr>
        <p:spPr>
          <a:xfrm>
            <a:off x="1975944" y="3392510"/>
            <a:ext cx="860116" cy="21279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15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</a:t>
            </a:r>
            <a:r>
              <a:rPr lang="el-GR" sz="15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κοή</a:t>
            </a:r>
            <a:endParaRPr lang="en-GB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 Box 2"/>
          <p:cNvSpPr txBox="1"/>
          <p:nvPr/>
        </p:nvSpPr>
        <p:spPr>
          <a:xfrm>
            <a:off x="1995844" y="4499793"/>
            <a:ext cx="1241088" cy="22571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15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ό</a:t>
            </a:r>
            <a:r>
              <a:rPr lang="el-GR" sz="15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σφρηση  </a:t>
            </a:r>
            <a:endParaRPr lang="en-GB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 Box 2"/>
          <p:cNvSpPr txBox="1"/>
          <p:nvPr/>
        </p:nvSpPr>
        <p:spPr>
          <a:xfrm>
            <a:off x="1975944" y="5737739"/>
            <a:ext cx="860116" cy="21279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15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γεύση </a:t>
            </a:r>
            <a:endParaRPr lang="en-GB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 Box 2"/>
          <p:cNvSpPr txBox="1"/>
          <p:nvPr/>
        </p:nvSpPr>
        <p:spPr>
          <a:xfrm>
            <a:off x="8264152" y="1610755"/>
            <a:ext cx="860116" cy="21279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15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μάτι </a:t>
            </a:r>
            <a:endParaRPr lang="en-GB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ext Box 2"/>
          <p:cNvSpPr txBox="1"/>
          <p:nvPr/>
        </p:nvSpPr>
        <p:spPr>
          <a:xfrm>
            <a:off x="8111547" y="3885655"/>
            <a:ext cx="860116" cy="21279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15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δέρμα </a:t>
            </a:r>
            <a:endParaRPr lang="en-GB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Text Box 2"/>
          <p:cNvSpPr txBox="1"/>
          <p:nvPr/>
        </p:nvSpPr>
        <p:spPr>
          <a:xfrm>
            <a:off x="8313719" y="2663981"/>
            <a:ext cx="860116" cy="21279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15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αυτί </a:t>
            </a:r>
            <a:endParaRPr lang="en-GB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Text Box 2"/>
          <p:cNvSpPr txBox="1"/>
          <p:nvPr/>
        </p:nvSpPr>
        <p:spPr>
          <a:xfrm>
            <a:off x="8227366" y="5045277"/>
            <a:ext cx="860116" cy="21279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15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στόμα </a:t>
            </a:r>
            <a:endParaRPr lang="en-GB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Text Box 2"/>
          <p:cNvSpPr txBox="1"/>
          <p:nvPr/>
        </p:nvSpPr>
        <p:spPr>
          <a:xfrm>
            <a:off x="8264152" y="5996308"/>
            <a:ext cx="860116" cy="21279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15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μύτη</a:t>
            </a:r>
            <a:endParaRPr lang="en-GB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2794422" y="2926330"/>
            <a:ext cx="5359293" cy="663815"/>
          </a:xfrm>
          <a:prstGeom prst="straightConnector1">
            <a:avLst/>
          </a:prstGeom>
          <a:ln w="635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29" idx="1"/>
          </p:cNvCxnSpPr>
          <p:nvPr/>
        </p:nvCxnSpPr>
        <p:spPr>
          <a:xfrm>
            <a:off x="2752786" y="2537391"/>
            <a:ext cx="5358761" cy="1454660"/>
          </a:xfrm>
          <a:prstGeom prst="straightConnector1">
            <a:avLst/>
          </a:prstGeom>
          <a:ln w="635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2988460" y="1666446"/>
            <a:ext cx="5275487" cy="257707"/>
          </a:xfrm>
          <a:prstGeom prst="straightConnector1">
            <a:avLst/>
          </a:prstGeom>
          <a:ln w="635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3236932" y="4712898"/>
            <a:ext cx="4927114" cy="1492001"/>
          </a:xfrm>
          <a:prstGeom prst="straightConnector1">
            <a:avLst/>
          </a:prstGeom>
          <a:ln w="635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2836413" y="5244527"/>
            <a:ext cx="5359293" cy="663815"/>
          </a:xfrm>
          <a:prstGeom prst="straightConnector1">
            <a:avLst/>
          </a:prstGeom>
          <a:ln w="635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51424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811" y="1825625"/>
            <a:ext cx="10515600" cy="4351338"/>
          </a:xfrm>
        </p:spPr>
        <p:txBody>
          <a:bodyPr/>
          <a:lstStyle/>
          <a:p>
            <a:pPr>
              <a:buNone/>
            </a:pPr>
            <a:endParaRPr lang="el-GR" dirty="0"/>
          </a:p>
          <a:p>
            <a:pPr>
              <a:buNone/>
            </a:pPr>
            <a:endParaRPr lang="el-GR" dirty="0"/>
          </a:p>
          <a:p>
            <a:pPr>
              <a:buNone/>
            </a:pPr>
            <a:endParaRPr lang="el-GR" sz="2500" dirty="0">
              <a:latin typeface="Comic Sans MS" panose="030F0702030302020204" pitchFamily="66" charset="0"/>
            </a:endParaRPr>
          </a:p>
        </p:txBody>
      </p:sp>
      <p:pic>
        <p:nvPicPr>
          <p:cNvPr id="5" name="Content Placeholder 4" descr="Detective with Magnifying Glass">
            <a:extLst>
              <a:ext uri="{FF2B5EF4-FFF2-40B4-BE49-F238E27FC236}">
                <a16:creationId xmlns:a16="http://schemas.microsoft.com/office/drawing/2014/main" xmlns="" id="{A6777087-9147-4F98-8106-3B12B57047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057" r="2" b="16897"/>
          <a:stretch/>
        </p:blipFill>
        <p:spPr bwMode="auto">
          <a:xfrm>
            <a:off x="0" y="1547885"/>
            <a:ext cx="3512356" cy="519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Φυσαλίδα ομιλίας: Ορθογώνιο με στρογγυλεμένες γωνίες 5">
            <a:extLst>
              <a:ext uri="{FF2B5EF4-FFF2-40B4-BE49-F238E27FC236}">
                <a16:creationId xmlns:a16="http://schemas.microsoft.com/office/drawing/2014/main" xmlns="" id="{CDA68832-27AC-4A2D-85C1-8999CA5321E1}"/>
              </a:ext>
            </a:extLst>
          </p:cNvPr>
          <p:cNvSpPr/>
          <p:nvPr/>
        </p:nvSpPr>
        <p:spPr>
          <a:xfrm>
            <a:off x="4457966" y="939819"/>
            <a:ext cx="6587196" cy="3680342"/>
          </a:xfrm>
          <a:prstGeom prst="wedgeRoundRectCallout">
            <a:avLst>
              <a:gd name="adj1" fmla="val -63409"/>
              <a:gd name="adj2" fmla="val -801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l-GR" sz="25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l-GR" sz="25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Μπράβο! Δούλεψες καταπληκτικά!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l-GR" sz="25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l-GR" sz="25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Ήταν πολύ χρήσιμη η βοήθεια σου στον Ζαχαρία και την Μαίρη!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l-GR" sz="25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l-GR" sz="25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Για εξάσκηση κάνε την </a:t>
            </a:r>
            <a:r>
              <a:rPr lang="el-GR" sz="2500" b="1" u="sng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άσκηση 1 (Φύλλο εργασίας 2) στη σελίδα 62 </a:t>
            </a:r>
            <a:r>
              <a:rPr lang="el-GR" sz="25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του βιβλίου.</a:t>
            </a:r>
            <a:endParaRPr lang="en-US" sz="2500" b="1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0210763-4525-4070-B3AA-40CFF2A8B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7255" y="2142067"/>
            <a:ext cx="4099947" cy="36491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i="1"/>
              <a:t>  </a:t>
            </a:r>
          </a:p>
          <a:p>
            <a:endParaRPr lang="x-none"/>
          </a:p>
        </p:txBody>
      </p:sp>
      <p:pic>
        <p:nvPicPr>
          <p:cNvPr id="18" name="Picture 2" descr="Girl Detective">
            <a:extLst>
              <a:ext uri="{FF2B5EF4-FFF2-40B4-BE49-F238E27FC236}">
                <a16:creationId xmlns:a16="http://schemas.microsoft.com/office/drawing/2014/main" xmlns="" id="{CDD3D031-2794-4DE4-B269-8B791BD8AA1F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0"/>
            <a:ext cx="3022778" cy="5279964"/>
          </a:xfrm>
          <a:prstGeom prst="roundRect">
            <a:avLst>
              <a:gd name="adj" fmla="val 6267"/>
            </a:avLst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xmlns="" id="{77D97743-485B-45AB-88E3-90D2D122B15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885" t="44509" r="27077" b="13923"/>
          <a:stretch/>
        </p:blipFill>
        <p:spPr>
          <a:xfrm>
            <a:off x="5245216" y="263774"/>
            <a:ext cx="6067499" cy="3081592"/>
          </a:xfrm>
          <a:prstGeom prst="roundRect">
            <a:avLst>
              <a:gd name="adj" fmla="val 6267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Φυσαλίδα ομιλίας: Ορθογώνιο με στρογγυλεμένες γωνίες 8">
            <a:extLst>
              <a:ext uri="{FF2B5EF4-FFF2-40B4-BE49-F238E27FC236}">
                <a16:creationId xmlns:a16="http://schemas.microsoft.com/office/drawing/2014/main" xmlns="" id="{5308A9AE-399E-4ABB-A966-7F6A4B670D4C}"/>
              </a:ext>
            </a:extLst>
          </p:cNvPr>
          <p:cNvSpPr/>
          <p:nvPr/>
        </p:nvSpPr>
        <p:spPr>
          <a:xfrm>
            <a:off x="3042728" y="3733485"/>
            <a:ext cx="4768948" cy="2729560"/>
          </a:xfrm>
          <a:prstGeom prst="wedgeRoundRectCallout">
            <a:avLst>
              <a:gd name="adj1" fmla="val -51311"/>
              <a:gd name="adj2" fmla="val -88340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l-GR" sz="28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Ο Ζαχαρίας και η Μαίρη μετακόμισαν σε ένα καινούριο σπίτι. Πολλά κασόνια πρέπει να μετακινηθούν. Μπορείτε να βοηθήσετε τα παιδιά;</a:t>
            </a:r>
          </a:p>
        </p:txBody>
      </p:sp>
    </p:spTree>
    <p:extLst>
      <p:ext uri="{BB962C8B-B14F-4D97-AF65-F5344CB8AC3E}">
        <p14:creationId xmlns:p14="http://schemas.microsoft.com/office/powerpoint/2010/main" xmlns="" val="400076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Detective with Magnifying Glass">
            <a:extLst>
              <a:ext uri="{FF2B5EF4-FFF2-40B4-BE49-F238E27FC236}">
                <a16:creationId xmlns:a16="http://schemas.microsoft.com/office/drawing/2014/main" xmlns="" id="{31008444-59DF-4BEC-9C32-EFAD63A8525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057" r="2" b="16897"/>
          <a:stretch/>
        </p:blipFill>
        <p:spPr bwMode="auto">
          <a:xfrm>
            <a:off x="20" y="975"/>
            <a:ext cx="46359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Φυσαλίδα ομιλίας: Ορθογώνιο με στρογγυλεμένες γωνίες 4">
            <a:extLst>
              <a:ext uri="{FF2B5EF4-FFF2-40B4-BE49-F238E27FC236}">
                <a16:creationId xmlns:a16="http://schemas.microsoft.com/office/drawing/2014/main" xmlns="" id="{CB69CA5F-0031-4B30-BB8E-1EBBCB99A842}"/>
              </a:ext>
            </a:extLst>
          </p:cNvPr>
          <p:cNvSpPr/>
          <p:nvPr/>
        </p:nvSpPr>
        <p:spPr>
          <a:xfrm>
            <a:off x="4955459" y="1326995"/>
            <a:ext cx="6128854" cy="4896824"/>
          </a:xfrm>
          <a:prstGeom prst="wedgeRoundRectCallout">
            <a:avLst>
              <a:gd name="adj1" fmla="val -66356"/>
              <a:gd name="adj2" fmla="val -26398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  <a:buClr>
                <a:schemeClr val="tx1"/>
              </a:buClr>
              <a:buSzPct val="100000"/>
            </a:pPr>
            <a:r>
              <a:rPr lang="en-US" sz="2000" b="1" dirty="0" err="1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Πάμε</a:t>
            </a:r>
            <a:r>
              <a:rPr lang="en-US" sz="20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να </a:t>
            </a:r>
            <a:r>
              <a:rPr lang="en-US" sz="2000" b="1" dirty="0" err="1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ξεκινήσουμε</a:t>
            </a:r>
            <a:r>
              <a:rPr lang="en-US" sz="20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λοι</a:t>
            </a:r>
            <a:r>
              <a:rPr lang="en-US" sz="20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πόν! </a:t>
            </a:r>
          </a:p>
          <a:p>
            <a:pPr>
              <a:lnSpc>
                <a:spcPct val="90000"/>
              </a:lnSpc>
              <a:spcAft>
                <a:spcPts val="1000"/>
              </a:spcAft>
              <a:buClr>
                <a:schemeClr val="tx1"/>
              </a:buClr>
              <a:buSzPct val="100000"/>
            </a:pPr>
            <a:endParaRPr lang="en-US" sz="20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spcAft>
                <a:spcPts val="1000"/>
              </a:spcAft>
              <a:buClr>
                <a:schemeClr val="tx1"/>
              </a:buClr>
              <a:buSzPct val="100000"/>
            </a:pPr>
            <a:r>
              <a:rPr lang="en-US" sz="20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Τα πα</a:t>
            </a:r>
            <a:r>
              <a:rPr lang="en-US" sz="2000" b="1" dirty="0" err="1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ιδιά</a:t>
            </a:r>
            <a:r>
              <a:rPr lang="en-US" sz="20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π</a:t>
            </a:r>
            <a:r>
              <a:rPr lang="en-US" sz="2000" b="1" dirty="0" err="1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ρέ</a:t>
            </a:r>
            <a:r>
              <a:rPr lang="en-US" sz="20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πει να βοηθήσουν τους γονείς τους να συγυρίσουν όλα τα κασόνια που μετάφεραν από το παλιό τους σπίτι. </a:t>
            </a:r>
          </a:p>
          <a:p>
            <a:pPr>
              <a:lnSpc>
                <a:spcPct val="90000"/>
              </a:lnSpc>
              <a:spcAft>
                <a:spcPts val="1000"/>
              </a:spcAft>
              <a:buClr>
                <a:schemeClr val="tx1"/>
              </a:buClr>
              <a:buSzPct val="100000"/>
            </a:pPr>
            <a:endParaRPr lang="en-US" sz="20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spcAft>
                <a:spcPts val="1000"/>
              </a:spcAft>
              <a:buClr>
                <a:schemeClr val="tx1"/>
              </a:buClr>
              <a:buSzPct val="100000"/>
            </a:pPr>
            <a:r>
              <a:rPr lang="en-US" sz="2000" b="1" dirty="0" err="1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Σε</a:t>
            </a:r>
            <a:r>
              <a:rPr lang="en-US" sz="20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έν</a:t>
            </a:r>
            <a:r>
              <a:rPr lang="en-US" sz="20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 κασόνι ανακάλυψαν κάποια κλειστά κουτιά που δεν ξέρουν τι περιέχουν μέσα. </a:t>
            </a:r>
          </a:p>
          <a:p>
            <a:pPr>
              <a:lnSpc>
                <a:spcPct val="90000"/>
              </a:lnSpc>
              <a:spcAft>
                <a:spcPts val="1000"/>
              </a:spcAft>
              <a:buClr>
                <a:schemeClr val="tx1"/>
              </a:buClr>
              <a:buSzPct val="100000"/>
            </a:pPr>
            <a:endParaRPr lang="en-US" sz="20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spcAft>
                <a:spcPts val="1000"/>
              </a:spcAft>
              <a:buClr>
                <a:schemeClr val="tx1"/>
              </a:buClr>
              <a:buSzPct val="100000"/>
            </a:pPr>
            <a:r>
              <a:rPr lang="en-US" sz="2000" b="1" dirty="0" err="1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Με</a:t>
            </a:r>
            <a:r>
              <a:rPr lang="en-US" sz="20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π</a:t>
            </a:r>
            <a:r>
              <a:rPr lang="en-US" sz="2000" b="1" dirty="0" err="1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οιο</a:t>
            </a:r>
            <a:r>
              <a:rPr lang="en-US" sz="20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τρό</a:t>
            </a:r>
            <a:r>
              <a:rPr lang="en-US" sz="20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πο άραγε θα μπορούσαν να ανακαλύψουν τα υλικά που έχουν μέσα </a:t>
            </a:r>
            <a:r>
              <a:rPr lang="en-US" sz="2000" b="1" u="sng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χωρίς όμως να τα ανοίξουν</a:t>
            </a:r>
            <a:r>
              <a:rPr lang="en-US" sz="20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xmlns="" val="191980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>
            <a:extLst>
              <a:ext uri="{FF2B5EF4-FFF2-40B4-BE49-F238E27FC236}">
                <a16:creationId xmlns:a16="http://schemas.microsoft.com/office/drawing/2014/main" xmlns="" id="{92D3154C-364C-4F44-B836-F724EEB8FC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184" t="38969" r="24423" b="38866"/>
          <a:stretch/>
        </p:blipFill>
        <p:spPr>
          <a:xfrm>
            <a:off x="145697" y="990763"/>
            <a:ext cx="5791200" cy="1636412"/>
          </a:xfrm>
          <a:prstGeom prst="rect">
            <a:avLst/>
          </a:prstGeom>
        </p:spPr>
      </p:pic>
      <p:pic>
        <p:nvPicPr>
          <p:cNvPr id="4" name="Picture 2" descr="Girl Detective">
            <a:extLst>
              <a:ext uri="{FF2B5EF4-FFF2-40B4-BE49-F238E27FC236}">
                <a16:creationId xmlns:a16="http://schemas.microsoft.com/office/drawing/2014/main" xmlns="" id="{5165F178-E62A-45E4-B6B5-EBACF060434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019966" y="2632153"/>
            <a:ext cx="1506950" cy="263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Φυσαλίδα ομιλίας: Ορθογώνιο με στρογγυλεμένες γωνίες 4">
            <a:extLst>
              <a:ext uri="{FF2B5EF4-FFF2-40B4-BE49-F238E27FC236}">
                <a16:creationId xmlns:a16="http://schemas.microsoft.com/office/drawing/2014/main" xmlns="" id="{0C6AF95B-A738-4277-B7D7-216C6790CE77}"/>
              </a:ext>
            </a:extLst>
          </p:cNvPr>
          <p:cNvSpPr/>
          <p:nvPr/>
        </p:nvSpPr>
        <p:spPr>
          <a:xfrm>
            <a:off x="8132712" y="204771"/>
            <a:ext cx="3745415" cy="6461072"/>
          </a:xfrm>
          <a:prstGeom prst="wedgeRoundRectCallout">
            <a:avLst>
              <a:gd name="adj1" fmla="val -65852"/>
              <a:gd name="adj2" fmla="val -1402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25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0000" b="1" dirty="0" err="1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Το</a:t>
            </a:r>
            <a:r>
              <a:rPr lang="en-US" sz="100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0000" b="1" dirty="0" err="1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σκέφτεσ</a:t>
            </a:r>
            <a:r>
              <a:rPr lang="en-US" sz="100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αι ακόμα εεε; Πάμε να παίξουμε ένα παιχνίδι για να μας βοηθήσει!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00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0000" b="1" dirty="0" err="1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Λοι</a:t>
            </a:r>
            <a:r>
              <a:rPr lang="en-US" sz="100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πόν,</a:t>
            </a:r>
            <a:r>
              <a:rPr lang="el-GR" sz="100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έχουμε 4 χρωματιστά πιάτα που μέσα κρύβουν ένα από τα πιο κάτω διαφορετικά υλικά.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l-GR" sz="100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l-GR" sz="10000" b="1" u="sng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Βήματα: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00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1)</a:t>
            </a:r>
            <a:r>
              <a:rPr lang="el-GR" sz="100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Πάτησε με την σειρά σε κάθε ήχο και άκουσε τον ήχο που βγάζει όταν τα κουνάω.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l-GR" sz="100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l-GR" sz="100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2) Προσπάθησε να μαντέψεις τι κρύβεται στο κάθε πιάτο!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l-GR" sz="20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BF9974A-DEF6-4477-9542-F001CB322BC0}"/>
              </a:ext>
            </a:extLst>
          </p:cNvPr>
          <p:cNvSpPr txBox="1"/>
          <p:nvPr/>
        </p:nvSpPr>
        <p:spPr>
          <a:xfrm>
            <a:off x="256513" y="3724885"/>
            <a:ext cx="40863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Υλικά που βρίσκονται στα πιάτα:</a:t>
            </a:r>
          </a:p>
        </p:txBody>
      </p:sp>
      <p:grpSp>
        <p:nvGrpSpPr>
          <p:cNvPr id="1344" name="Group 28">
            <a:extLst>
              <a:ext uri="{FF2B5EF4-FFF2-40B4-BE49-F238E27FC236}">
                <a16:creationId xmlns:a16="http://schemas.microsoft.com/office/drawing/2014/main" xmlns="" id="{6D912DCC-F73C-41B5-912E-EB790E40291C}"/>
              </a:ext>
            </a:extLst>
          </p:cNvPr>
          <p:cNvGrpSpPr>
            <a:grpSpLocks/>
          </p:cNvGrpSpPr>
          <p:nvPr/>
        </p:nvGrpSpPr>
        <p:grpSpPr bwMode="auto">
          <a:xfrm>
            <a:off x="4512903" y="4897288"/>
            <a:ext cx="1685496" cy="1223720"/>
            <a:chOff x="3010" y="14577"/>
            <a:chExt cx="21850" cy="19340"/>
          </a:xfrm>
        </p:grpSpPr>
        <p:sp>
          <p:nvSpPr>
            <p:cNvPr id="1346" name="Text Box 18">
              <a:extLst>
                <a:ext uri="{FF2B5EF4-FFF2-40B4-BE49-F238E27FC236}">
                  <a16:creationId xmlns:a16="http://schemas.microsoft.com/office/drawing/2014/main" xmlns="" id="{5E44D660-9F17-437D-B1AB-CC3BBEDE4D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0" y="28189"/>
              <a:ext cx="21850" cy="5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 Black" panose="020B0A04020102020204" pitchFamily="34" charset="0"/>
                </a:rPr>
                <a:t>ΝΟΜΙΣΜΑΤΑ</a:t>
              </a:r>
              <a:endParaRPr kumimoji="0" lang="el-GR" altLang="el-GR" sz="15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1347" name="Picture 20" descr="Image result for COINS">
              <a:extLst>
                <a:ext uri="{FF2B5EF4-FFF2-40B4-BE49-F238E27FC236}">
                  <a16:creationId xmlns:a16="http://schemas.microsoft.com/office/drawing/2014/main" xmlns="" id="{72173545-B221-42E9-8CA5-1F720A4B40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0" y="14577"/>
              <a:ext cx="17380" cy="11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48" name="Group 15">
            <a:extLst>
              <a:ext uri="{FF2B5EF4-FFF2-40B4-BE49-F238E27FC236}">
                <a16:creationId xmlns:a16="http://schemas.microsoft.com/office/drawing/2014/main" xmlns="" id="{78D73B59-55A7-4080-B666-69A457F1957D}"/>
              </a:ext>
            </a:extLst>
          </p:cNvPr>
          <p:cNvGrpSpPr>
            <a:grpSpLocks/>
          </p:cNvGrpSpPr>
          <p:nvPr/>
        </p:nvGrpSpPr>
        <p:grpSpPr bwMode="auto">
          <a:xfrm>
            <a:off x="1807815" y="4740817"/>
            <a:ext cx="1228813" cy="1458322"/>
            <a:chOff x="-171243" y="14049"/>
            <a:chExt cx="26307" cy="22910"/>
          </a:xfrm>
        </p:grpSpPr>
        <p:sp>
          <p:nvSpPr>
            <p:cNvPr id="1350" name="Text Box 14">
              <a:extLst>
                <a:ext uri="{FF2B5EF4-FFF2-40B4-BE49-F238E27FC236}">
                  <a16:creationId xmlns:a16="http://schemas.microsoft.com/office/drawing/2014/main" xmlns="" id="{A659BB16-5268-46AD-981C-4FF92133CE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70932" y="30360"/>
              <a:ext cx="25996" cy="6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el-GR" altLang="el-GR" sz="15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ΦΑΣΟΛΙΑ</a:t>
              </a:r>
              <a:endParaRPr kumimoji="0" lang="el-GR" altLang="el-GR" sz="15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</a:endParaRPr>
            </a:p>
          </p:txBody>
        </p:sp>
        <p:pic>
          <p:nvPicPr>
            <p:cNvPr id="1351" name="Picture 2103">
              <a:extLst>
                <a:ext uri="{FF2B5EF4-FFF2-40B4-BE49-F238E27FC236}">
                  <a16:creationId xmlns:a16="http://schemas.microsoft.com/office/drawing/2014/main" xmlns="" id="{D5DCA3F6-C1C4-4856-989A-D790983081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1243" y="14049"/>
              <a:ext cx="25996" cy="16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52" name="Group 13">
            <a:extLst>
              <a:ext uri="{FF2B5EF4-FFF2-40B4-BE49-F238E27FC236}">
                <a16:creationId xmlns:a16="http://schemas.microsoft.com/office/drawing/2014/main" xmlns="" id="{0C87B93D-A312-42F1-91C9-AA96F2B63F93}"/>
              </a:ext>
            </a:extLst>
          </p:cNvPr>
          <p:cNvGrpSpPr>
            <a:grpSpLocks/>
          </p:cNvGrpSpPr>
          <p:nvPr/>
        </p:nvGrpSpPr>
        <p:grpSpPr bwMode="auto">
          <a:xfrm>
            <a:off x="56483" y="4869167"/>
            <a:ext cx="1774175" cy="1329979"/>
            <a:chOff x="-97652" y="14548"/>
            <a:chExt cx="23260" cy="18782"/>
          </a:xfrm>
        </p:grpSpPr>
        <p:sp>
          <p:nvSpPr>
            <p:cNvPr id="1354" name="Text Box 12">
              <a:extLst>
                <a:ext uri="{FF2B5EF4-FFF2-40B4-BE49-F238E27FC236}">
                  <a16:creationId xmlns:a16="http://schemas.microsoft.com/office/drawing/2014/main" xmlns="" id="{6EC68D14-AF36-40CA-A1A7-416F062FA9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93078" y="26731"/>
              <a:ext cx="18686" cy="6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 Black" panose="020B0A04020102020204" pitchFamily="34" charset="0"/>
                </a:rPr>
                <a:t>ΡΥΖΙ</a:t>
              </a:r>
              <a:endParaRPr kumimoji="0" lang="el-GR" altLang="el-GR" sz="15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1355" name="Picture 1358">
              <a:extLst>
                <a:ext uri="{FF2B5EF4-FFF2-40B4-BE49-F238E27FC236}">
                  <a16:creationId xmlns:a16="http://schemas.microsoft.com/office/drawing/2014/main" xmlns="" id="{11683276-FC42-47C5-93A1-ED8B3BC432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293" t="21022" r="5215" b="15175"/>
            <a:stretch>
              <a:fillRect/>
            </a:stretch>
          </p:blipFill>
          <p:spPr bwMode="auto">
            <a:xfrm>
              <a:off x="-97652" y="14548"/>
              <a:ext cx="18910" cy="10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61" name="Text Box 16">
            <a:extLst>
              <a:ext uri="{FF2B5EF4-FFF2-40B4-BE49-F238E27FC236}">
                <a16:creationId xmlns:a16="http://schemas.microsoft.com/office/drawing/2014/main" xmlns="" id="{4203D560-CCBA-44A9-B4E8-90E9DA83BD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3508" y="5753370"/>
            <a:ext cx="1214280" cy="380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l-GR" altLang="el-GR" sz="15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ΚΛΙΠΣ</a:t>
            </a:r>
            <a:endParaRPr kumimoji="0" lang="el-GR" altLang="el-GR" sz="15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67" name="Picture 43" descr="Paper Clips, Size: 33mm, Rs 10 /pack Sonal Stationery | ID: 14261965848">
            <a:extLst>
              <a:ext uri="{FF2B5EF4-FFF2-40B4-BE49-F238E27FC236}">
                <a16:creationId xmlns:a16="http://schemas.microsoft.com/office/drawing/2014/main" xmlns="" id="{0A768727-F7E6-4A35-8F19-A2BD2CBF8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67108" y="4796110"/>
            <a:ext cx="975780" cy="97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62" name="ΗΧΟΣ 1">
            <a:hlinkClick r:id="" action="ppaction://media"/>
            <a:extLst>
              <a:ext uri="{FF2B5EF4-FFF2-40B4-BE49-F238E27FC236}">
                <a16:creationId xmlns:a16="http://schemas.microsoft.com/office/drawing/2014/main" xmlns="" id="{31DF2DF1-7633-43F1-A13B-662335530974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9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528827" y="2611834"/>
            <a:ext cx="609600" cy="609600"/>
          </a:xfrm>
          <a:prstGeom prst="rect">
            <a:avLst/>
          </a:prstGeom>
        </p:spPr>
      </p:pic>
      <p:pic>
        <p:nvPicPr>
          <p:cNvPr id="1363" name="ΗΧΟΣ 2">
            <a:hlinkClick r:id="" action="ppaction://media"/>
            <a:extLst>
              <a:ext uri="{FF2B5EF4-FFF2-40B4-BE49-F238E27FC236}">
                <a16:creationId xmlns:a16="http://schemas.microsoft.com/office/drawing/2014/main" xmlns="" id="{D097CA02-6493-4A09-A54B-EEFAE1B64841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2029909" y="2611834"/>
            <a:ext cx="609600" cy="609600"/>
          </a:xfrm>
          <a:prstGeom prst="rect">
            <a:avLst/>
          </a:prstGeom>
        </p:spPr>
      </p:pic>
      <p:pic>
        <p:nvPicPr>
          <p:cNvPr id="1364" name="ΗΧΟΣ 3">
            <a:hlinkClick r:id="" action="ppaction://media"/>
            <a:extLst>
              <a:ext uri="{FF2B5EF4-FFF2-40B4-BE49-F238E27FC236}">
                <a16:creationId xmlns:a16="http://schemas.microsoft.com/office/drawing/2014/main" xmlns="" id="{357678D6-08D3-4472-A3EC-6FA7901586EE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2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3476053" y="2623413"/>
            <a:ext cx="609600" cy="609600"/>
          </a:xfrm>
          <a:prstGeom prst="rect">
            <a:avLst/>
          </a:prstGeom>
        </p:spPr>
      </p:pic>
      <p:pic>
        <p:nvPicPr>
          <p:cNvPr id="1365" name="ΗΧΟΣ 4">
            <a:hlinkClick r:id="" action="ppaction://media"/>
            <a:extLst>
              <a:ext uri="{FF2B5EF4-FFF2-40B4-BE49-F238E27FC236}">
                <a16:creationId xmlns:a16="http://schemas.microsoft.com/office/drawing/2014/main" xmlns="" id="{AC2DF2B3-F057-452E-A002-9A39BCCF391D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3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4922197" y="261950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219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62"/>
                </p:tgtEl>
              </p:cMediaNode>
            </p:video>
            <p:vide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63"/>
                </p:tgtEl>
              </p:cMediaNode>
            </p:video>
            <p:vide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64"/>
                </p:tgtEl>
              </p:cMediaNode>
            </p:video>
            <p:vide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65"/>
                </p:tgtEl>
              </p:cMediaNode>
            </p:video>
          </p:childTnLst>
        </p:cTn>
      </p:par>
    </p:tnLst>
    <p:bldLst>
      <p:bldP spid="7" grpId="0"/>
      <p:bldP spid="13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>
            <a:extLst>
              <a:ext uri="{FF2B5EF4-FFF2-40B4-BE49-F238E27FC236}">
                <a16:creationId xmlns:a16="http://schemas.microsoft.com/office/drawing/2014/main" xmlns="" id="{92D3154C-364C-4F44-B836-F724EEB8FC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84" t="38969" r="24423" b="38866"/>
          <a:stretch/>
        </p:blipFill>
        <p:spPr>
          <a:xfrm>
            <a:off x="145697" y="990763"/>
            <a:ext cx="5791200" cy="1636412"/>
          </a:xfrm>
          <a:prstGeom prst="rect">
            <a:avLst/>
          </a:prstGeom>
        </p:spPr>
      </p:pic>
      <p:pic>
        <p:nvPicPr>
          <p:cNvPr id="4" name="Picture 2" descr="Girl Detective">
            <a:extLst>
              <a:ext uri="{FF2B5EF4-FFF2-40B4-BE49-F238E27FC236}">
                <a16:creationId xmlns:a16="http://schemas.microsoft.com/office/drawing/2014/main" xmlns="" id="{5165F178-E62A-45E4-B6B5-EBACF060434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751562" y="2722678"/>
            <a:ext cx="2087606" cy="364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Φυσαλίδα ομιλίας: Ορθογώνιο με στρογγυλεμένες γωνίες 4">
            <a:extLst>
              <a:ext uri="{FF2B5EF4-FFF2-40B4-BE49-F238E27FC236}">
                <a16:creationId xmlns:a16="http://schemas.microsoft.com/office/drawing/2014/main" xmlns="" id="{0C6AF95B-A738-4277-B7D7-216C6790CE77}"/>
              </a:ext>
            </a:extLst>
          </p:cNvPr>
          <p:cNvSpPr/>
          <p:nvPr/>
        </p:nvSpPr>
        <p:spPr>
          <a:xfrm>
            <a:off x="6621069" y="658854"/>
            <a:ext cx="4956186" cy="1455357"/>
          </a:xfrm>
          <a:prstGeom prst="wedgeRoundRectCallout">
            <a:avLst>
              <a:gd name="adj1" fmla="val 12008"/>
              <a:gd name="adj2" fmla="val 78668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l-GR" sz="20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l-GR" sz="25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Μπράβο! Σωστά το κατάλαβες! </a:t>
            </a:r>
            <a:endParaRPr lang="en-US" sz="20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44" name="Group 28">
            <a:extLst>
              <a:ext uri="{FF2B5EF4-FFF2-40B4-BE49-F238E27FC236}">
                <a16:creationId xmlns:a16="http://schemas.microsoft.com/office/drawing/2014/main" xmlns="" id="{6D912DCC-F73C-41B5-912E-EB790E40291C}"/>
              </a:ext>
            </a:extLst>
          </p:cNvPr>
          <p:cNvGrpSpPr>
            <a:grpSpLocks/>
          </p:cNvGrpSpPr>
          <p:nvPr/>
        </p:nvGrpSpPr>
        <p:grpSpPr bwMode="auto">
          <a:xfrm>
            <a:off x="5687836" y="4562735"/>
            <a:ext cx="2087117" cy="1636411"/>
            <a:chOff x="3010" y="14577"/>
            <a:chExt cx="21850" cy="19340"/>
          </a:xfrm>
        </p:grpSpPr>
        <p:sp>
          <p:nvSpPr>
            <p:cNvPr id="1346" name="Text Box 18">
              <a:extLst>
                <a:ext uri="{FF2B5EF4-FFF2-40B4-BE49-F238E27FC236}">
                  <a16:creationId xmlns:a16="http://schemas.microsoft.com/office/drawing/2014/main" xmlns="" id="{5E44D660-9F17-437D-B1AB-CC3BBEDE4D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0" y="28189"/>
              <a:ext cx="21850" cy="5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 Black" panose="020B0A04020102020204" pitchFamily="34" charset="0"/>
                </a:rPr>
                <a:t>ΝΟΜΙΣΜΑΤΑ</a:t>
              </a:r>
              <a:endParaRPr kumimoji="0" lang="el-GR" altLang="el-GR" sz="15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1347" name="Picture 20" descr="Image result for COINS">
              <a:extLst>
                <a:ext uri="{FF2B5EF4-FFF2-40B4-BE49-F238E27FC236}">
                  <a16:creationId xmlns:a16="http://schemas.microsoft.com/office/drawing/2014/main" xmlns="" id="{72173545-B221-42E9-8CA5-1F720A4B40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0" y="14577"/>
              <a:ext cx="17380" cy="11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48" name="Group 15">
            <a:extLst>
              <a:ext uri="{FF2B5EF4-FFF2-40B4-BE49-F238E27FC236}">
                <a16:creationId xmlns:a16="http://schemas.microsoft.com/office/drawing/2014/main" xmlns="" id="{78D73B59-55A7-4080-B666-69A457F1957D}"/>
              </a:ext>
            </a:extLst>
          </p:cNvPr>
          <p:cNvGrpSpPr>
            <a:grpSpLocks/>
          </p:cNvGrpSpPr>
          <p:nvPr/>
        </p:nvGrpSpPr>
        <p:grpSpPr bwMode="auto">
          <a:xfrm>
            <a:off x="2226154" y="4547509"/>
            <a:ext cx="1214286" cy="1604409"/>
            <a:chOff x="-171243" y="14049"/>
            <a:chExt cx="25996" cy="25205"/>
          </a:xfrm>
        </p:grpSpPr>
        <p:sp>
          <p:nvSpPr>
            <p:cNvPr id="1350" name="Text Box 14">
              <a:extLst>
                <a:ext uri="{FF2B5EF4-FFF2-40B4-BE49-F238E27FC236}">
                  <a16:creationId xmlns:a16="http://schemas.microsoft.com/office/drawing/2014/main" xmlns="" id="{A659BB16-5268-46AD-981C-4FF92133CE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71243" y="32655"/>
              <a:ext cx="25996" cy="6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el-GR" altLang="el-GR" sz="15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ΦΑΣΟΛΙΑ</a:t>
              </a:r>
              <a:endParaRPr kumimoji="0" lang="el-GR" altLang="el-GR" sz="15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</a:endParaRPr>
            </a:p>
          </p:txBody>
        </p:sp>
        <p:pic>
          <p:nvPicPr>
            <p:cNvPr id="1351" name="Picture 2103">
              <a:extLst>
                <a:ext uri="{FF2B5EF4-FFF2-40B4-BE49-F238E27FC236}">
                  <a16:creationId xmlns:a16="http://schemas.microsoft.com/office/drawing/2014/main" xmlns="" id="{D5DCA3F6-C1C4-4856-989A-D790983081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1243" y="14049"/>
              <a:ext cx="25996" cy="16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52" name="Group 13">
            <a:extLst>
              <a:ext uri="{FF2B5EF4-FFF2-40B4-BE49-F238E27FC236}">
                <a16:creationId xmlns:a16="http://schemas.microsoft.com/office/drawing/2014/main" xmlns="" id="{0C87B93D-A312-42F1-91C9-AA96F2B63F93}"/>
              </a:ext>
            </a:extLst>
          </p:cNvPr>
          <p:cNvGrpSpPr>
            <a:grpSpLocks/>
          </p:cNvGrpSpPr>
          <p:nvPr/>
        </p:nvGrpSpPr>
        <p:grpSpPr bwMode="auto">
          <a:xfrm>
            <a:off x="179334" y="4746063"/>
            <a:ext cx="1701408" cy="1538522"/>
            <a:chOff x="-97652" y="14548"/>
            <a:chExt cx="22306" cy="17338"/>
          </a:xfrm>
        </p:grpSpPr>
        <p:sp>
          <p:nvSpPr>
            <p:cNvPr id="1354" name="Text Box 12">
              <a:extLst>
                <a:ext uri="{FF2B5EF4-FFF2-40B4-BE49-F238E27FC236}">
                  <a16:creationId xmlns:a16="http://schemas.microsoft.com/office/drawing/2014/main" xmlns="" id="{6EC68D14-AF36-40CA-A1A7-416F062FA9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94032" y="25287"/>
              <a:ext cx="18686" cy="6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 Black" panose="020B0A04020102020204" pitchFamily="34" charset="0"/>
                </a:rPr>
                <a:t>ΡΥΖΙ</a:t>
              </a:r>
              <a:endParaRPr kumimoji="0" lang="el-GR" altLang="el-GR" sz="15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1355" name="Picture 1358">
              <a:extLst>
                <a:ext uri="{FF2B5EF4-FFF2-40B4-BE49-F238E27FC236}">
                  <a16:creationId xmlns:a16="http://schemas.microsoft.com/office/drawing/2014/main" xmlns="" id="{11683276-FC42-47C5-93A1-ED8B3BC432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293" t="21022" r="5215" b="15175"/>
            <a:stretch>
              <a:fillRect/>
            </a:stretch>
          </p:blipFill>
          <p:spPr bwMode="auto">
            <a:xfrm>
              <a:off x="-97652" y="14548"/>
              <a:ext cx="18910" cy="10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61" name="Text Box 16">
            <a:extLst>
              <a:ext uri="{FF2B5EF4-FFF2-40B4-BE49-F238E27FC236}">
                <a16:creationId xmlns:a16="http://schemas.microsoft.com/office/drawing/2014/main" xmlns="" id="{4203D560-CCBA-44A9-B4E8-90E9DA83BD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577" y="5731862"/>
            <a:ext cx="1214280" cy="380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l-GR" altLang="el-GR" sz="15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ΚΛΙΠΣ</a:t>
            </a:r>
            <a:endParaRPr kumimoji="0" lang="el-GR" altLang="el-GR" sz="15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67" name="Picture 43" descr="Paper Clips, Size: 33mm, Rs 10 /pack Sonal Stationery | ID: 14261965848">
            <a:extLst>
              <a:ext uri="{FF2B5EF4-FFF2-40B4-BE49-F238E27FC236}">
                <a16:creationId xmlns:a16="http://schemas.microsoft.com/office/drawing/2014/main" xmlns="" id="{0A768727-F7E6-4A35-8F19-A2BD2CBF8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24189" y="4103650"/>
            <a:ext cx="1457668" cy="1457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Ευθύγραμμο βέλος σύνδεσης 2">
            <a:extLst>
              <a:ext uri="{FF2B5EF4-FFF2-40B4-BE49-F238E27FC236}">
                <a16:creationId xmlns:a16="http://schemas.microsoft.com/office/drawing/2014/main" xmlns="" id="{23CC6DFF-071C-43F9-92DA-AB67D0610C43}"/>
              </a:ext>
            </a:extLst>
          </p:cNvPr>
          <p:cNvCxnSpPr/>
          <p:nvPr/>
        </p:nvCxnSpPr>
        <p:spPr>
          <a:xfrm>
            <a:off x="732477" y="2729948"/>
            <a:ext cx="3860148" cy="1152939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Ευθύγραμμο βέλος σύνδεσης 25">
            <a:extLst>
              <a:ext uri="{FF2B5EF4-FFF2-40B4-BE49-F238E27FC236}">
                <a16:creationId xmlns:a16="http://schemas.microsoft.com/office/drawing/2014/main" xmlns="" id="{AB25B895-77F6-4E9A-BBE8-E7C00CA552AA}"/>
              </a:ext>
            </a:extLst>
          </p:cNvPr>
          <p:cNvCxnSpPr>
            <a:cxnSpLocks/>
          </p:cNvCxnSpPr>
          <p:nvPr/>
        </p:nvCxnSpPr>
        <p:spPr>
          <a:xfrm flipH="1">
            <a:off x="732477" y="2559404"/>
            <a:ext cx="1493677" cy="2003331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Ευθύγραμμο βέλος σύνδεσης 28">
            <a:extLst>
              <a:ext uri="{FF2B5EF4-FFF2-40B4-BE49-F238E27FC236}">
                <a16:creationId xmlns:a16="http://schemas.microsoft.com/office/drawing/2014/main" xmlns="" id="{8F429B59-319C-4293-8ACA-016B2923B862}"/>
              </a:ext>
            </a:extLst>
          </p:cNvPr>
          <p:cNvCxnSpPr>
            <a:cxnSpLocks/>
          </p:cNvCxnSpPr>
          <p:nvPr/>
        </p:nvCxnSpPr>
        <p:spPr>
          <a:xfrm flipH="1">
            <a:off x="2942180" y="2557676"/>
            <a:ext cx="797049" cy="1832787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Ευθύγραμμο βέλος σύνδεσης 31">
            <a:extLst>
              <a:ext uri="{FF2B5EF4-FFF2-40B4-BE49-F238E27FC236}">
                <a16:creationId xmlns:a16="http://schemas.microsoft.com/office/drawing/2014/main" xmlns="" id="{E029A734-739F-4690-95ED-656182FC623D}"/>
              </a:ext>
            </a:extLst>
          </p:cNvPr>
          <p:cNvCxnSpPr>
            <a:cxnSpLocks/>
          </p:cNvCxnSpPr>
          <p:nvPr/>
        </p:nvCxnSpPr>
        <p:spPr>
          <a:xfrm>
            <a:off x="5176374" y="2627175"/>
            <a:ext cx="1555020" cy="1763288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0213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Φυσαλίδα ομιλίας: Ορθογώνιο με στρογγυλεμένες γωνίες 4">
            <a:extLst>
              <a:ext uri="{FF2B5EF4-FFF2-40B4-BE49-F238E27FC236}">
                <a16:creationId xmlns:a16="http://schemas.microsoft.com/office/drawing/2014/main" xmlns="" id="{0C6AF95B-A738-4277-B7D7-216C6790CE77}"/>
              </a:ext>
            </a:extLst>
          </p:cNvPr>
          <p:cNvSpPr/>
          <p:nvPr/>
        </p:nvSpPr>
        <p:spPr>
          <a:xfrm>
            <a:off x="4135102" y="172642"/>
            <a:ext cx="7752098" cy="6360680"/>
          </a:xfrm>
          <a:prstGeom prst="wedgeRoundRectCallout">
            <a:avLst>
              <a:gd name="adj1" fmla="val -78612"/>
              <a:gd name="adj2" fmla="val -5915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indent="-342900">
              <a:lnSpc>
                <a:spcPct val="90000"/>
              </a:lnSpc>
              <a:spcAft>
                <a:spcPts val="600"/>
              </a:spcAft>
              <a:buFontTx/>
              <a:buChar char="-"/>
            </a:pPr>
            <a:r>
              <a:rPr lang="el-GR" sz="22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Πώς βρήκατε τι υπήρχε στο κάθε </a:t>
            </a:r>
            <a:r>
              <a:rPr lang="el-GR" sz="2200" b="1" dirty="0" err="1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πιάτο;Ποιο</a:t>
            </a:r>
            <a:r>
              <a:rPr lang="el-GR" sz="22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2200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όργανο</a:t>
            </a:r>
            <a:r>
              <a:rPr lang="el-GR" sz="22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του σώματός μας σας βοήθησε να ξεχωρίσετε τους ήχους; </a:t>
            </a:r>
            <a:endParaRPr lang="el-GR" sz="2200" b="1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l-GR" sz="2200" b="1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l-GR" sz="22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</a:t>
            </a:r>
            <a:r>
              <a:rPr lang="el-GR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Τα αυτιά μας.</a:t>
            </a:r>
            <a:endParaRPr lang="el-GR" sz="2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Tx/>
              <a:buChar char="-"/>
            </a:pPr>
            <a:endParaRPr lang="el-GR" sz="22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Tx/>
              <a:buChar char="-"/>
            </a:pPr>
            <a:r>
              <a:rPr lang="el-GR" sz="22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Πώς ονομάζεται η </a:t>
            </a:r>
            <a:r>
              <a:rPr lang="el-GR" sz="2200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αίσθηση</a:t>
            </a:r>
            <a:r>
              <a:rPr lang="el-GR" sz="22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μας αυτή</a:t>
            </a:r>
            <a:r>
              <a:rPr lang="el-GR" sz="22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l-GR" sz="22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l-GR" sz="22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</a:t>
            </a:r>
            <a:r>
              <a:rPr lang="el-GR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Ακοή.</a:t>
            </a:r>
            <a:r>
              <a:rPr lang="el-GR" sz="22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l-GR" sz="22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Tx/>
              <a:buChar char="-"/>
            </a:pPr>
            <a:endParaRPr lang="el-GR" sz="22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Tx/>
              <a:buChar char="-"/>
            </a:pPr>
            <a:r>
              <a:rPr lang="el-GR" sz="22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Ποιο είναι το </a:t>
            </a:r>
            <a:r>
              <a:rPr lang="el-GR" sz="2200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αισθητήριο όργανο της</a:t>
            </a:r>
            <a:r>
              <a:rPr lang="el-GR" sz="22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Tx/>
              <a:buChar char="-"/>
            </a:pPr>
            <a:endParaRPr lang="el-GR" sz="22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 </a:t>
            </a:r>
            <a:r>
              <a:rPr lang="el-GR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Το </a:t>
            </a:r>
            <a:r>
              <a:rPr lang="el-GR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</a:t>
            </a:r>
            <a:r>
              <a:rPr lang="el-GR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υτί.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l-GR" sz="2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l-GR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Συμπλήρωσε </a:t>
            </a:r>
            <a:r>
              <a:rPr lang="el-GR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τώρα την </a:t>
            </a:r>
            <a:r>
              <a:rPr lang="el-GR" sz="2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άσκηση 1 στην σελίδα 57 </a:t>
            </a:r>
            <a:r>
              <a:rPr lang="el-GR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του βιβλίου σου.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Tx/>
              <a:buChar char="-"/>
            </a:pPr>
            <a:endParaRPr lang="el-GR" sz="2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1" name="Content Placeholder 4" descr="Detective with Magnifying Glass">
            <a:extLst>
              <a:ext uri="{FF2B5EF4-FFF2-40B4-BE49-F238E27FC236}">
                <a16:creationId xmlns:a16="http://schemas.microsoft.com/office/drawing/2014/main" xmlns="" id="{478A0DE6-36F2-431C-9B98-A06B90014F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057" r="2" b="16897"/>
          <a:stretch/>
        </p:blipFill>
        <p:spPr bwMode="auto">
          <a:xfrm>
            <a:off x="-185531" y="3352982"/>
            <a:ext cx="2371694" cy="350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9709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 descr="Detective with Magnifying Glass">
            <a:extLst>
              <a:ext uri="{FF2B5EF4-FFF2-40B4-BE49-F238E27FC236}">
                <a16:creationId xmlns:a16="http://schemas.microsoft.com/office/drawing/2014/main" xmlns="" id="{CE93E5C3-3E5B-4E91-96E2-9FE9D7163F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057" r="2" b="16897"/>
          <a:stretch/>
        </p:blipFill>
        <p:spPr bwMode="auto">
          <a:xfrm>
            <a:off x="0" y="-6988"/>
            <a:ext cx="2371694" cy="350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Φυσαλίδα ομιλίας: Ορθογώνιο με στρογγυλεμένες γωνίες 6">
            <a:extLst>
              <a:ext uri="{FF2B5EF4-FFF2-40B4-BE49-F238E27FC236}">
                <a16:creationId xmlns:a16="http://schemas.microsoft.com/office/drawing/2014/main" xmlns="" id="{EDDF322C-A972-442B-87A9-C51AE9C8E548}"/>
              </a:ext>
            </a:extLst>
          </p:cNvPr>
          <p:cNvSpPr/>
          <p:nvPr/>
        </p:nvSpPr>
        <p:spPr>
          <a:xfrm>
            <a:off x="3001735" y="261019"/>
            <a:ext cx="8828315" cy="2978054"/>
          </a:xfrm>
          <a:prstGeom prst="wedgeRoundRectCallout">
            <a:avLst>
              <a:gd name="adj1" fmla="val -62119"/>
              <a:gd name="adj2" fmla="val -5635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l-GR" sz="2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Συνεχίζουμε! Ο </a:t>
            </a:r>
            <a:r>
              <a:rPr lang="el-GR" sz="2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Ζαχαρίας και η Μαίρη πρέπει να τακτοποιήσουν τα ντουλάπια της κουζίνας με τα τρόφιμα. Αποφάσισαν να χωρίσουν σύμφωνα με το ποια είναι γλυκά, αλμυρά, ξινά ή πικρά</a:t>
            </a:r>
            <a:r>
              <a:rPr lang="el-GR" sz="2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l-GR" sz="25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Αν έχεις στο σπίτι μερικά από αυτά τα υλικά, δοκίμασέ τα πριν!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l-GR" sz="2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l-GR" sz="2500" b="1" u="sng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Τώρα συμπλήρωσε </a:t>
            </a:r>
            <a:r>
              <a:rPr lang="el-GR" sz="2500" b="1" u="sng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την άσκηση 2 του βιβλίου σου.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l-GR" sz="25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l-GR" sz="25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xmlns="" id="{CFCAC447-A2B3-44B2-9DEC-E31A3F8A3D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620" t="37532" r="24620" b="26153"/>
          <a:stretch/>
        </p:blipFill>
        <p:spPr>
          <a:xfrm>
            <a:off x="2371694" y="3373243"/>
            <a:ext cx="9251099" cy="330239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6341660-E57A-45AA-BF88-017CA5AA83BB}"/>
              </a:ext>
            </a:extLst>
          </p:cNvPr>
          <p:cNvSpPr txBox="1"/>
          <p:nvPr/>
        </p:nvSpPr>
        <p:spPr>
          <a:xfrm>
            <a:off x="9820306" y="3239073"/>
            <a:ext cx="218049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500" dirty="0">
                <a:solidFill>
                  <a:schemeClr val="bg1"/>
                </a:solidFill>
                <a:latin typeface="Comic Sans MS" panose="030F0702030302020204" pitchFamily="66" charset="0"/>
              </a:rPr>
              <a:t>Μαύρη σοκολάτα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321721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7">
            <a:extLst>
              <a:ext uri="{FF2B5EF4-FFF2-40B4-BE49-F238E27FC236}">
                <a16:creationId xmlns:a16="http://schemas.microsoft.com/office/drawing/2014/main" xmlns="" id="{CFCAC447-A2B3-44B2-9DEC-E31A3F8A3D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20" t="37532" r="24620" b="26153"/>
          <a:stretch/>
        </p:blipFill>
        <p:spPr>
          <a:xfrm>
            <a:off x="1300641" y="2941858"/>
            <a:ext cx="9251099" cy="33023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EC5D848-3002-4351-8588-3D69E021A2EA}"/>
              </a:ext>
            </a:extLst>
          </p:cNvPr>
          <p:cNvSpPr txBox="1"/>
          <p:nvPr/>
        </p:nvSpPr>
        <p:spPr>
          <a:xfrm>
            <a:off x="2133069" y="5157414"/>
            <a:ext cx="109677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500" dirty="0">
                <a:solidFill>
                  <a:schemeClr val="bg1"/>
                </a:solidFill>
                <a:latin typeface="Comic Sans MS" panose="030F0702030302020204" pitchFamily="66" charset="0"/>
              </a:rPr>
              <a:t>γλυκιά</a:t>
            </a:r>
            <a:endParaRPr lang="el-G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D11D78C-E9D1-4E31-95A9-A8ACC5B51DBA}"/>
              </a:ext>
            </a:extLst>
          </p:cNvPr>
          <p:cNvSpPr txBox="1"/>
          <p:nvPr/>
        </p:nvSpPr>
        <p:spPr>
          <a:xfrm>
            <a:off x="4499268" y="5160516"/>
            <a:ext cx="76335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500" dirty="0">
                <a:solidFill>
                  <a:schemeClr val="bg1"/>
                </a:solidFill>
                <a:latin typeface="Comic Sans MS" panose="030F0702030302020204" pitchFamily="66" charset="0"/>
              </a:rPr>
              <a:t>ξινή</a:t>
            </a:r>
            <a:endParaRPr lang="el-GR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C888A91-F787-425D-8C45-7D961E349AB9}"/>
              </a:ext>
            </a:extLst>
          </p:cNvPr>
          <p:cNvSpPr txBox="1"/>
          <p:nvPr/>
        </p:nvSpPr>
        <p:spPr>
          <a:xfrm>
            <a:off x="6731021" y="5160516"/>
            <a:ext cx="118173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500" dirty="0">
                <a:solidFill>
                  <a:schemeClr val="bg1"/>
                </a:solidFill>
                <a:latin typeface="Comic Sans MS" panose="030F0702030302020204" pitchFamily="66" charset="0"/>
              </a:rPr>
              <a:t>αλμυρή</a:t>
            </a:r>
            <a:endParaRPr lang="el-GR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CB1D503-C3B0-4A8E-A3F0-2FDA123CD2A7}"/>
              </a:ext>
            </a:extLst>
          </p:cNvPr>
          <p:cNvSpPr txBox="1"/>
          <p:nvPr/>
        </p:nvSpPr>
        <p:spPr>
          <a:xfrm>
            <a:off x="8976989" y="5138214"/>
            <a:ext cx="98616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500" dirty="0">
                <a:solidFill>
                  <a:schemeClr val="bg1"/>
                </a:solidFill>
                <a:latin typeface="Comic Sans MS" panose="030F0702030302020204" pitchFamily="66" charset="0"/>
              </a:rPr>
              <a:t>πικρή</a:t>
            </a:r>
            <a:endParaRPr lang="el-GR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6341660-E57A-45AA-BF88-017CA5AA83BB}"/>
              </a:ext>
            </a:extLst>
          </p:cNvPr>
          <p:cNvSpPr txBox="1"/>
          <p:nvPr/>
        </p:nvSpPr>
        <p:spPr>
          <a:xfrm>
            <a:off x="8727487" y="2681012"/>
            <a:ext cx="218049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500" dirty="0">
                <a:solidFill>
                  <a:schemeClr val="bg1"/>
                </a:solidFill>
                <a:latin typeface="Comic Sans MS" panose="030F0702030302020204" pitchFamily="66" charset="0"/>
              </a:rPr>
              <a:t>Μαύρη σοκολάτα</a:t>
            </a:r>
            <a:endParaRPr lang="el-GR" dirty="0"/>
          </a:p>
        </p:txBody>
      </p:sp>
      <p:pic>
        <p:nvPicPr>
          <p:cNvPr id="12" name="Picture 2" descr="Girl Detective">
            <a:extLst>
              <a:ext uri="{FF2B5EF4-FFF2-40B4-BE49-F238E27FC236}">
                <a16:creationId xmlns:a16="http://schemas.microsoft.com/office/drawing/2014/main" xmlns="" id="{9998F2C3-6EA2-4EDE-A451-AA9F435ED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0518085" y="209544"/>
            <a:ext cx="1640606" cy="286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Φυσαλίδα ομιλίας: Ορθογώνιο με στρογγυλεμένες γωνίες 6">
            <a:extLst>
              <a:ext uri="{FF2B5EF4-FFF2-40B4-BE49-F238E27FC236}">
                <a16:creationId xmlns:a16="http://schemas.microsoft.com/office/drawing/2014/main" xmlns="" id="{EDDF322C-A972-442B-87A9-C51AE9C8E548}"/>
              </a:ext>
            </a:extLst>
          </p:cNvPr>
          <p:cNvSpPr/>
          <p:nvPr/>
        </p:nvSpPr>
        <p:spPr>
          <a:xfrm>
            <a:off x="5117196" y="735897"/>
            <a:ext cx="4700537" cy="1541197"/>
          </a:xfrm>
          <a:prstGeom prst="wedgeRoundRectCallout">
            <a:avLst>
              <a:gd name="adj1" fmla="val 61165"/>
              <a:gd name="adj2" fmla="val -19895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l-GR" sz="2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Πάμε να ελέγξουμε τις απαντήσεις σας! Διόρθωσε εάν χρειαστεί.</a:t>
            </a:r>
            <a:endParaRPr lang="el-GR" sz="2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3180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7F381D4A-EF9F-4478-B588-F14ED295E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DB6597DA-516B-4D14-80C8-AD7C022C0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Picture 2" descr="Girl Detective">
            <a:extLst>
              <a:ext uri="{FF2B5EF4-FFF2-40B4-BE49-F238E27FC236}">
                <a16:creationId xmlns:a16="http://schemas.microsoft.com/office/drawing/2014/main" xmlns="" id="{9998F2C3-6EA2-4EDE-A451-AA9F435ED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729620" y="945524"/>
            <a:ext cx="2854875" cy="4991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Φυσαλίδα ομιλίας: Ορθογώνιο με στρογγυλεμένες γωνίες 4">
            <a:extLst>
              <a:ext uri="{FF2B5EF4-FFF2-40B4-BE49-F238E27FC236}">
                <a16:creationId xmlns:a16="http://schemas.microsoft.com/office/drawing/2014/main" xmlns="" id="{AB167F87-9191-4795-A6A7-FEE32A6320E7}"/>
              </a:ext>
            </a:extLst>
          </p:cNvPr>
          <p:cNvSpPr/>
          <p:nvPr/>
        </p:nvSpPr>
        <p:spPr>
          <a:xfrm>
            <a:off x="685802" y="437399"/>
            <a:ext cx="6587196" cy="5811001"/>
          </a:xfrm>
          <a:prstGeom prst="wedgeRoundRectCallout">
            <a:avLst>
              <a:gd name="adj1" fmla="val 73862"/>
              <a:gd name="adj2" fmla="val -11501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l-GR" sz="2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Ποιο </a:t>
            </a:r>
            <a:r>
              <a:rPr lang="el-GR" sz="2500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αισθητήριο </a:t>
            </a:r>
            <a:r>
              <a:rPr lang="el-GR" sz="25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όργανο </a:t>
            </a:r>
            <a:r>
              <a:rPr lang="el-GR" sz="2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μας </a:t>
            </a:r>
            <a:r>
              <a:rPr lang="el-GR" sz="2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βοηθά να ξεχωρίζουμε τις γεύσεις από αυτά που τρώμε ή πίνουμε;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l-GR" sz="25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l-GR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Η γλώσσα!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l-GR" sz="25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l-GR" sz="2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Πώς λέγεται η </a:t>
            </a:r>
            <a:r>
              <a:rPr lang="el-GR" sz="2500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αίσθηση</a:t>
            </a:r>
            <a:r>
              <a:rPr lang="el-GR" sz="2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με την οποία ξεχωρίζουμε τις γεύσεις;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l-GR" sz="25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l-GR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Η γεύση!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l-GR" sz="25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l-GR" sz="2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Πολύ σωστά!!!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l-GR" sz="25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l-GR" sz="25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5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473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Ουράνιο">
  <a:themeElements>
    <a:clrScheme name="Ουράνιο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Ουράνιο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Ουράνιο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lestial" id="{C4BB2A3D-0E93-4C5F-B0D2-9D3FCE089CC5}" vid="{B36E0D05-787B-4C61-8268-2D6C1FBEDA3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965</Words>
  <Application>Microsoft Office PowerPoint</Application>
  <PresentationFormat>Custom</PresentationFormat>
  <Paragraphs>164</Paragraphs>
  <Slides>19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Ουράνιο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ΛΟΥΚΙΑ ΛΟΥΚΑ</dc:creator>
  <cp:lastModifiedBy>Panayiotis</cp:lastModifiedBy>
  <cp:revision>28</cp:revision>
  <dcterms:created xsi:type="dcterms:W3CDTF">2021-01-21T09:44:21Z</dcterms:created>
  <dcterms:modified xsi:type="dcterms:W3CDTF">2021-01-25T06:55:06Z</dcterms:modified>
</cp:coreProperties>
</file>